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176.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32"/>
  </p:notesMasterIdLst>
  <p:handoutMasterIdLst>
    <p:handoutMasterId r:id="rId33"/>
  </p:handoutMasterIdLst>
  <p:sldIdLst>
    <p:sldId id="620" r:id="rId11"/>
    <p:sldId id="720" r:id="rId12"/>
    <p:sldId id="722" r:id="rId13"/>
    <p:sldId id="723" r:id="rId14"/>
    <p:sldId id="724" r:id="rId15"/>
    <p:sldId id="728" r:id="rId16"/>
    <p:sldId id="725" r:id="rId17"/>
    <p:sldId id="726" r:id="rId18"/>
    <p:sldId id="727" r:id="rId19"/>
    <p:sldId id="734" r:id="rId20"/>
    <p:sldId id="792" r:id="rId21"/>
    <p:sldId id="729" r:id="rId22"/>
    <p:sldId id="730" r:id="rId23"/>
    <p:sldId id="731" r:id="rId24"/>
    <p:sldId id="793" r:id="rId25"/>
    <p:sldId id="732" r:id="rId26"/>
    <p:sldId id="735" r:id="rId27"/>
    <p:sldId id="736" r:id="rId28"/>
    <p:sldId id="733" r:id="rId29"/>
    <p:sldId id="457" r:id="rId30"/>
    <p:sldId id="458" r:id="rId31"/>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Bold" panose="00000800000000000000" charset="0"/>
      <p:bold r:id="rId42"/>
      <p:italic r:id="rId43"/>
      <p:boldItalic r:id="rId44"/>
    </p:embeddedFont>
    <p:embeddedFont>
      <p:font typeface="Montserrat ExtraBold" panose="00000900000000000000" pitchFamily="2" charset="0"/>
      <p:bold r:id="rId45"/>
      <p:italic r:id="rId46"/>
      <p:boldItalic r:id="rId47"/>
    </p:embeddedFont>
    <p:embeddedFont>
      <p:font typeface="Montserrat Light" panose="00000400000000000000" pitchFamily="2" charset="0"/>
      <p:regular r:id="rId48"/>
      <p:italic r:id="rId49"/>
    </p:embeddedFont>
    <p:embeddedFont>
      <p:font typeface="Montserrat Medium" panose="00000600000000000000" pitchFamily="2" charset="0"/>
      <p:regular r:id="rId50"/>
      <p:italic r:id="rId51"/>
    </p:embeddedFont>
    <p:embeddedFont>
      <p:font typeface="Montserrat SemiBold" panose="00000700000000000000" pitchFamily="2" charset="0"/>
      <p:regular r:id="rId52"/>
      <p:bold r:id="rId53"/>
      <p:italic r:id="rId54"/>
      <p:boldItalic r:id="rId55"/>
    </p:embeddedFont>
    <p:embeddedFont>
      <p:font typeface="Open Sans Light" panose="020B0306030504020204" pitchFamily="34" charset="0"/>
      <p:regular r:id="rId56"/>
      <p:italic r:id="rId57"/>
    </p:embeddedFont>
  </p:embeddedFontLst>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ASP.NET Core MVC" id="{85785D98-BDD5-437B-A216-4A10E88B75C9}">
          <p14:sldIdLst>
            <p14:sldId id="720"/>
            <p14:sldId id="722"/>
            <p14:sldId id="723"/>
            <p14:sldId id="724"/>
            <p14:sldId id="728"/>
            <p14:sldId id="725"/>
            <p14:sldId id="726"/>
            <p14:sldId id="727"/>
            <p14:sldId id="734"/>
            <p14:sldId id="792"/>
            <p14:sldId id="729"/>
            <p14:sldId id="730"/>
            <p14:sldId id="731"/>
            <p14:sldId id="793"/>
            <p14:sldId id="732"/>
            <p14:sldId id="735"/>
            <p14:sldId id="736"/>
            <p14:sldId id="733"/>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font" Target="fonts/font6.fntdata"/><Relationship Id="rId21" Type="http://schemas.openxmlformats.org/officeDocument/2006/relationships/slide" Target="slides/slide11.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image" Target="../media/image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image" Target="../media/image1.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theme" Target="../theme/theme7.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20" Type="http://schemas.openxmlformats.org/officeDocument/2006/relationships/slideLayout" Target="../slideLayouts/slideLayout121.xml"/><Relationship Id="rId41"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3"/>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4.jp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learn.microsoft.com/en-us/dotnet/api/system.componentmodel.dataannotations?view=net-6.0" TargetMode="Externa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jp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Versionado</a:t>
            </a:r>
            <a:r>
              <a:rPr lang="en-US" dirty="0"/>
              <a:t> de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932962" cy="3114993"/>
          </a:xfrm>
        </p:spPr>
        <p:txBody>
          <a:bodyPr/>
          <a:lstStyle/>
          <a:p>
            <a:r>
              <a:rPr lang="en-US" sz="1600" dirty="0"/>
              <a:t>Con ASP.NET Core MVC </a:t>
            </a:r>
            <a:r>
              <a:rPr lang="en-US" sz="1600" dirty="0" err="1"/>
              <a:t>podemos</a:t>
            </a:r>
            <a:r>
              <a:rPr lang="en-US" sz="1600" dirty="0"/>
              <a:t> </a:t>
            </a:r>
            <a:r>
              <a:rPr lang="en-US" sz="1600" dirty="0" err="1"/>
              <a:t>verisonar</a:t>
            </a:r>
            <a:r>
              <a:rPr lang="en-US" sz="1600" dirty="0"/>
              <a:t> </a:t>
            </a:r>
            <a:r>
              <a:rPr lang="en-US" sz="1600" dirty="0" err="1"/>
              <a:t>nuestro</a:t>
            </a:r>
            <a:r>
              <a:rPr lang="en-US" sz="1600" dirty="0"/>
              <a:t> API</a:t>
            </a:r>
          </a:p>
          <a:p>
            <a:pPr lvl="1"/>
            <a:r>
              <a:rPr lang="en-US" sz="1200" dirty="0" err="1"/>
              <a:t>Instalando</a:t>
            </a:r>
            <a:r>
              <a:rPr lang="en-US" sz="1200" dirty="0"/>
              <a:t> </a:t>
            </a:r>
            <a:r>
              <a:rPr lang="en-US" sz="1200" dirty="0" err="1"/>
              <a:t>Microsoft.AspNetCore.Mvc.Versioning</a:t>
            </a:r>
            <a:endParaRPr lang="en-US" sz="1200" dirty="0"/>
          </a:p>
          <a:p>
            <a:pPr lvl="1"/>
            <a:r>
              <a:rPr lang="en-US" sz="1200" dirty="0" err="1"/>
              <a:t>Registrando</a:t>
            </a:r>
            <a:r>
              <a:rPr lang="en-US" sz="1200" dirty="0"/>
              <a:t> </a:t>
            </a:r>
            <a:r>
              <a:rPr lang="en-US" sz="1200" dirty="0" err="1"/>
              <a:t>los</a:t>
            </a:r>
            <a:r>
              <a:rPr lang="en-US" sz="1200" dirty="0"/>
              <a:t> </a:t>
            </a:r>
            <a:r>
              <a:rPr lang="en-US" sz="1200" dirty="0" err="1"/>
              <a:t>servicios</a:t>
            </a:r>
            <a:r>
              <a:rPr lang="en-US" sz="1200" dirty="0"/>
              <a:t> </a:t>
            </a:r>
            <a:r>
              <a:rPr lang="en-US" sz="1200" dirty="0" err="1"/>
              <a:t>necesarios</a:t>
            </a:r>
            <a:endParaRPr lang="en-US" sz="1200" dirty="0"/>
          </a:p>
          <a:p>
            <a:r>
              <a:rPr lang="en-US" sz="1600" dirty="0"/>
              <a:t>Podemos </a:t>
            </a:r>
            <a:r>
              <a:rPr lang="en-US" sz="1600" dirty="0" err="1"/>
              <a:t>decorar</a:t>
            </a:r>
            <a:r>
              <a:rPr lang="en-US" sz="1600" dirty="0"/>
              <a:t> </a:t>
            </a:r>
            <a:r>
              <a:rPr lang="en-US" sz="1600" dirty="0" err="1"/>
              <a:t>los</a:t>
            </a:r>
            <a:r>
              <a:rPr lang="en-US" sz="1600" dirty="0"/>
              <a:t> </a:t>
            </a:r>
            <a:r>
              <a:rPr lang="en-US" sz="1600" dirty="0" err="1"/>
              <a:t>controladores</a:t>
            </a:r>
            <a:r>
              <a:rPr lang="en-US" sz="1600" dirty="0"/>
              <a:t> con la version del API </a:t>
            </a:r>
            <a:r>
              <a:rPr lang="en-US" sz="1600" dirty="0" err="1"/>
              <a:t>deseada</a:t>
            </a:r>
            <a:endParaRPr lang="en-US" sz="1600" dirty="0"/>
          </a:p>
          <a:p>
            <a:pPr lvl="1"/>
            <a:r>
              <a:rPr lang="en-US" sz="1200" dirty="0"/>
              <a:t>Se </a:t>
            </a:r>
            <a:r>
              <a:rPr lang="en-US" sz="1200" dirty="0" err="1"/>
              <a:t>puede</a:t>
            </a:r>
            <a:r>
              <a:rPr lang="en-US" sz="1200" dirty="0"/>
              <a:t> </a:t>
            </a:r>
            <a:r>
              <a:rPr lang="en-US" sz="1200" dirty="0" err="1"/>
              <a:t>tener</a:t>
            </a:r>
            <a:r>
              <a:rPr lang="en-US" sz="1200" dirty="0"/>
              <a:t> un </a:t>
            </a:r>
            <a:r>
              <a:rPr lang="en-US" sz="1200" dirty="0" err="1"/>
              <a:t>controlador</a:t>
            </a:r>
            <a:r>
              <a:rPr lang="en-US" sz="1200" dirty="0"/>
              <a:t> </a:t>
            </a:r>
            <a:r>
              <a:rPr lang="en-US" sz="1200" dirty="0" err="1"/>
              <a:t>por</a:t>
            </a:r>
            <a:r>
              <a:rPr lang="en-US" sz="1200" dirty="0"/>
              <a:t> version </a:t>
            </a:r>
            <a:r>
              <a:rPr lang="en-US" sz="1200" dirty="0" err="1"/>
              <a:t>si</a:t>
            </a:r>
            <a:r>
              <a:rPr lang="en-US" sz="1200" dirty="0"/>
              <a:t> ambos no </a:t>
            </a:r>
            <a:r>
              <a:rPr lang="en-US" sz="1200" dirty="0" err="1"/>
              <a:t>comparten</a:t>
            </a:r>
            <a:r>
              <a:rPr lang="en-US" sz="1200" dirty="0"/>
              <a:t> </a:t>
            </a:r>
            <a:r>
              <a:rPr lang="en-US" sz="1200" dirty="0" err="1"/>
              <a:t>ruta</a:t>
            </a:r>
            <a:endParaRPr lang="en-US" sz="1200" dirty="0"/>
          </a:p>
          <a:p>
            <a:pPr lvl="1"/>
            <a:endParaRPr lang="en-US" sz="1200" dirty="0"/>
          </a:p>
        </p:txBody>
      </p:sp>
      <p:pic>
        <p:nvPicPr>
          <p:cNvPr id="2" name="object 6">
            <a:extLst>
              <a:ext uri="{FF2B5EF4-FFF2-40B4-BE49-F238E27FC236}">
                <a16:creationId xmlns:a16="http://schemas.microsoft.com/office/drawing/2014/main" id="{6D479632-1D55-1276-AB93-C499EB949B6B}"/>
              </a:ext>
            </a:extLst>
          </p:cNvPr>
          <p:cNvPicPr/>
          <p:nvPr/>
        </p:nvPicPr>
        <p:blipFill>
          <a:blip r:embed="rId2" cstate="print"/>
          <a:stretch>
            <a:fillRect/>
          </a:stretch>
        </p:blipFill>
        <p:spPr>
          <a:xfrm>
            <a:off x="6578361" y="3231440"/>
            <a:ext cx="5265296" cy="398410"/>
          </a:xfrm>
          <a:prstGeom prst="rect">
            <a:avLst/>
          </a:prstGeom>
        </p:spPr>
      </p:pic>
      <p:pic>
        <p:nvPicPr>
          <p:cNvPr id="3" name="object 5">
            <a:extLst>
              <a:ext uri="{FF2B5EF4-FFF2-40B4-BE49-F238E27FC236}">
                <a16:creationId xmlns:a16="http://schemas.microsoft.com/office/drawing/2014/main" id="{36FB6A3E-751B-6DA8-B219-8E77310AE439}"/>
              </a:ext>
            </a:extLst>
          </p:cNvPr>
          <p:cNvPicPr/>
          <p:nvPr/>
        </p:nvPicPr>
        <p:blipFill>
          <a:blip r:embed="rId3" cstate="print"/>
          <a:stretch>
            <a:fillRect/>
          </a:stretch>
        </p:blipFill>
        <p:spPr>
          <a:xfrm>
            <a:off x="910694" y="4437949"/>
            <a:ext cx="3938016" cy="2132076"/>
          </a:xfrm>
          <a:prstGeom prst="rect">
            <a:avLst/>
          </a:prstGeom>
        </p:spPr>
      </p:pic>
    </p:spTree>
    <p:extLst>
      <p:ext uri="{BB962C8B-B14F-4D97-AF65-F5344CB8AC3E}">
        <p14:creationId xmlns:p14="http://schemas.microsoft.com/office/powerpoint/2010/main" val="125025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a:t>
            </a:r>
            <a:r>
              <a:rPr lang="en-US" dirty="0" err="1"/>
              <a:t>controladores</a:t>
            </a:r>
            <a:r>
              <a:rPr lang="en-US" dirty="0"/>
              <a:t> de ASP.NET Core MVC</a:t>
            </a:r>
            <a:endParaRPr lang="en-ES" dirty="0"/>
          </a:p>
        </p:txBody>
      </p:sp>
      <p:pic>
        <p:nvPicPr>
          <p:cNvPr id="5" name="Marcador de posición de imagen 4" descr="Una fórmula de cálculo">
            <a:extLst>
              <a:ext uri="{FF2B5EF4-FFF2-40B4-BE49-F238E27FC236}">
                <a16:creationId xmlns:a16="http://schemas.microsoft.com/office/drawing/2014/main" id="{CD4F7A95-C2C4-B315-4BC2-90E5D70CC84B}"/>
              </a:ext>
            </a:extLst>
          </p:cNvPr>
          <p:cNvPicPr>
            <a:picLocks noGrp="1" noChangeAspect="1"/>
          </p:cNvPicPr>
          <p:nvPr>
            <p:ph type="pic" sz="quarter" idx="15"/>
          </p:nvPr>
        </p:nvPicPr>
        <p:blipFill>
          <a:blip r:embed="rId2"/>
          <a:srcRect l="15417" r="15417"/>
          <a:stretch>
            <a:fillRect/>
          </a:stretch>
        </p:blipFill>
        <p:spPr/>
      </p:pic>
    </p:spTree>
    <p:extLst>
      <p:ext uri="{BB962C8B-B14F-4D97-AF65-F5344CB8AC3E}">
        <p14:creationId xmlns:p14="http://schemas.microsoft.com/office/powerpoint/2010/main" val="2793729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Definición</a:t>
            </a:r>
            <a:r>
              <a:rPr lang="en-US" dirty="0"/>
              <a:t> de la </a:t>
            </a:r>
            <a:r>
              <a:rPr lang="en-US" dirty="0" err="1"/>
              <a:t>estructura</a:t>
            </a:r>
            <a:r>
              <a:rPr lang="en-US" dirty="0"/>
              <a:t> de </a:t>
            </a:r>
            <a:r>
              <a:rPr lang="en-US" dirty="0" err="1"/>
              <a:t>datos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012619" cy="3114993"/>
          </a:xfrm>
        </p:spPr>
        <p:txBody>
          <a:bodyPr/>
          <a:lstStyle/>
          <a:p>
            <a:r>
              <a:rPr lang="en-US" sz="2000" dirty="0" err="1"/>
              <a:t>Clases</a:t>
            </a:r>
            <a:r>
              <a:rPr lang="en-US" sz="2000" dirty="0"/>
              <a:t> de </a:t>
            </a:r>
            <a:r>
              <a:rPr lang="en-US" sz="2000" dirty="0" err="1"/>
              <a:t>tipo</a:t>
            </a:r>
            <a:r>
              <a:rPr lang="en-US" sz="2000" dirty="0"/>
              <a:t> DTO</a:t>
            </a:r>
          </a:p>
          <a:p>
            <a:r>
              <a:rPr lang="en-US" sz="2000" dirty="0" err="1"/>
              <a:t>Contienen</a:t>
            </a:r>
            <a:r>
              <a:rPr lang="en-US" sz="2000" dirty="0"/>
              <a:t> </a:t>
            </a:r>
            <a:r>
              <a:rPr lang="en-US" sz="2000" dirty="0" err="1"/>
              <a:t>los</a:t>
            </a:r>
            <a:r>
              <a:rPr lang="en-US" sz="2000" dirty="0"/>
              <a:t> </a:t>
            </a:r>
            <a:r>
              <a:rPr lang="en-US" sz="2000" dirty="0" err="1"/>
              <a:t>datos</a:t>
            </a:r>
            <a:r>
              <a:rPr lang="en-US" sz="2000" dirty="0"/>
              <a:t> que </a:t>
            </a:r>
            <a:r>
              <a:rPr lang="en-US" sz="2000" dirty="0" err="1"/>
              <a:t>reciben</a:t>
            </a:r>
            <a:r>
              <a:rPr lang="en-US" sz="2000" dirty="0"/>
              <a:t> las </a:t>
            </a:r>
            <a:r>
              <a:rPr lang="en-US" sz="2000" dirty="0" err="1"/>
              <a:t>acciones</a:t>
            </a:r>
            <a:endParaRPr lang="en-US" sz="2000" dirty="0"/>
          </a:p>
          <a:p>
            <a:r>
              <a:rPr lang="en-US" sz="2000" dirty="0"/>
              <a:t>Se </a:t>
            </a:r>
            <a:r>
              <a:rPr lang="en-US" sz="2000" dirty="0" err="1"/>
              <a:t>pueden</a:t>
            </a:r>
            <a:r>
              <a:rPr lang="en-US" sz="2000" dirty="0"/>
              <a:t> </a:t>
            </a:r>
            <a:r>
              <a:rPr lang="en-US" sz="2000" dirty="0" err="1"/>
              <a:t>mapear</a:t>
            </a:r>
            <a:r>
              <a:rPr lang="en-US" sz="2000" dirty="0"/>
              <a:t> contra </a:t>
            </a:r>
            <a:r>
              <a:rPr lang="en-US" sz="2000" dirty="0" err="1"/>
              <a:t>una</a:t>
            </a:r>
            <a:r>
              <a:rPr lang="en-US" sz="2000" dirty="0"/>
              <a:t> vista</a:t>
            </a:r>
          </a:p>
          <a:p>
            <a:r>
              <a:rPr lang="en-US" sz="2000" dirty="0" err="1"/>
              <a:t>Contienen</a:t>
            </a:r>
            <a:r>
              <a:rPr lang="en-US" sz="2000" dirty="0"/>
              <a:t> </a:t>
            </a:r>
            <a:r>
              <a:rPr lang="en-US" sz="2000" dirty="0" err="1"/>
              <a:t>atributos</a:t>
            </a:r>
            <a:r>
              <a:rPr lang="en-US" sz="2000" dirty="0"/>
              <a:t> para </a:t>
            </a:r>
            <a:r>
              <a:rPr lang="en-US" sz="2000" dirty="0" err="1"/>
              <a:t>validar</a:t>
            </a:r>
            <a:r>
              <a:rPr lang="en-US" sz="2000" dirty="0"/>
              <a:t> </a:t>
            </a:r>
            <a:r>
              <a:rPr lang="en-US" sz="2000" dirty="0" err="1"/>
              <a:t>los</a:t>
            </a:r>
            <a:r>
              <a:rPr lang="en-US" sz="2000" dirty="0"/>
              <a:t> </a:t>
            </a:r>
            <a:r>
              <a:rPr lang="en-US" sz="2000" dirty="0" err="1"/>
              <a:t>datos</a:t>
            </a:r>
            <a:endParaRPr lang="en-US" sz="2000" dirty="0"/>
          </a:p>
          <a:p>
            <a:pPr marL="0" indent="0">
              <a:buNone/>
            </a:pPr>
            <a:r>
              <a:rPr lang="en-US" sz="2000" dirty="0">
                <a:solidFill>
                  <a:schemeClr val="accent1"/>
                </a:solidFill>
                <a:hlinkClick r:id="rId2">
                  <a:extLst>
                    <a:ext uri="{A12FA001-AC4F-418D-AE19-62706E023703}">
                      <ahyp:hlinkClr xmlns:ahyp="http://schemas.microsoft.com/office/drawing/2018/hyperlinkcolor" val="tx"/>
                    </a:ext>
                  </a:extLst>
                </a:hlinkClick>
              </a:rPr>
              <a:t>https://learn.microsoft.com/en-us/dotnet/api/system.componentmodel.dataannotations?view=net-6.0</a:t>
            </a:r>
            <a:endParaRPr lang="en-US" sz="2000" dirty="0">
              <a:solidFill>
                <a:schemeClr val="accent1"/>
              </a:solidFill>
            </a:endParaRPr>
          </a:p>
        </p:txBody>
      </p:sp>
      <p:pic>
        <p:nvPicPr>
          <p:cNvPr id="5" name="Imagen 4">
            <a:extLst>
              <a:ext uri="{FF2B5EF4-FFF2-40B4-BE49-F238E27FC236}">
                <a16:creationId xmlns:a16="http://schemas.microsoft.com/office/drawing/2014/main" id="{0631CF02-008B-CDED-4366-39715A28B0BB}"/>
              </a:ext>
            </a:extLst>
          </p:cNvPr>
          <p:cNvPicPr>
            <a:picLocks noChangeAspect="1"/>
          </p:cNvPicPr>
          <p:nvPr/>
        </p:nvPicPr>
        <p:blipFill>
          <a:blip r:embed="rId3"/>
          <a:stretch>
            <a:fillRect/>
          </a:stretch>
        </p:blipFill>
        <p:spPr>
          <a:xfrm>
            <a:off x="7376149" y="2157985"/>
            <a:ext cx="4058216" cy="2762636"/>
          </a:xfrm>
          <a:prstGeom prst="rect">
            <a:avLst/>
          </a:prstGeom>
        </p:spPr>
      </p:pic>
    </p:spTree>
    <p:extLst>
      <p:ext uri="{BB962C8B-B14F-4D97-AF65-F5344CB8AC3E}">
        <p14:creationId xmlns:p14="http://schemas.microsoft.com/office/powerpoint/2010/main" val="202409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Validaciones</a:t>
            </a:r>
            <a:r>
              <a:rPr lang="en-US" dirty="0"/>
              <a:t> custom</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973811" cy="3114993"/>
          </a:xfrm>
        </p:spPr>
        <p:txBody>
          <a:bodyPr/>
          <a:lstStyle/>
          <a:p>
            <a:r>
              <a:rPr lang="en-US" sz="2000" dirty="0"/>
              <a:t>Podemos </a:t>
            </a:r>
            <a:r>
              <a:rPr lang="en-US" sz="2000" dirty="0" err="1"/>
              <a:t>implementar</a:t>
            </a:r>
            <a:r>
              <a:rPr lang="en-US" sz="2000" dirty="0"/>
              <a:t> </a:t>
            </a:r>
            <a:r>
              <a:rPr lang="en-US" sz="2000" dirty="0" err="1"/>
              <a:t>nuestros</a:t>
            </a:r>
            <a:r>
              <a:rPr lang="en-US" sz="2000" dirty="0"/>
              <a:t> </a:t>
            </a:r>
            <a:r>
              <a:rPr lang="en-US" sz="2000" dirty="0" err="1"/>
              <a:t>propios</a:t>
            </a:r>
            <a:r>
              <a:rPr lang="en-US" sz="2000" dirty="0"/>
              <a:t> </a:t>
            </a:r>
            <a:r>
              <a:rPr lang="en-US" sz="2000" dirty="0" err="1"/>
              <a:t>atributos</a:t>
            </a:r>
            <a:r>
              <a:rPr lang="en-US" sz="2000" dirty="0"/>
              <a:t> de </a:t>
            </a:r>
            <a:r>
              <a:rPr lang="en-US" sz="2000" dirty="0" err="1"/>
              <a:t>validación</a:t>
            </a:r>
            <a:r>
              <a:rPr lang="en-US" sz="2000" dirty="0"/>
              <a:t> </a:t>
            </a:r>
            <a:r>
              <a:rPr lang="en-US" sz="2000" dirty="0" err="1"/>
              <a:t>heredando</a:t>
            </a:r>
            <a:r>
              <a:rPr lang="en-US" sz="2000" dirty="0"/>
              <a:t> de </a:t>
            </a:r>
            <a:r>
              <a:rPr lang="en-US" sz="2000" dirty="0" err="1"/>
              <a:t>ValidationAttribute</a:t>
            </a:r>
            <a:endParaRPr lang="en-US" sz="2000" dirty="0"/>
          </a:p>
        </p:txBody>
      </p:sp>
      <p:pic>
        <p:nvPicPr>
          <p:cNvPr id="3" name="Imagen 2">
            <a:extLst>
              <a:ext uri="{FF2B5EF4-FFF2-40B4-BE49-F238E27FC236}">
                <a16:creationId xmlns:a16="http://schemas.microsoft.com/office/drawing/2014/main" id="{428002CA-CE4E-50C9-CF32-FCF2AE1F6455}"/>
              </a:ext>
            </a:extLst>
          </p:cNvPr>
          <p:cNvPicPr>
            <a:picLocks noChangeAspect="1"/>
          </p:cNvPicPr>
          <p:nvPr/>
        </p:nvPicPr>
        <p:blipFill>
          <a:blip r:embed="rId2"/>
          <a:stretch>
            <a:fillRect/>
          </a:stretch>
        </p:blipFill>
        <p:spPr>
          <a:xfrm>
            <a:off x="910695" y="4273922"/>
            <a:ext cx="3296110" cy="2000529"/>
          </a:xfrm>
          <a:prstGeom prst="rect">
            <a:avLst/>
          </a:prstGeom>
        </p:spPr>
      </p:pic>
      <p:pic>
        <p:nvPicPr>
          <p:cNvPr id="13" name="Imagen 12">
            <a:extLst>
              <a:ext uri="{FF2B5EF4-FFF2-40B4-BE49-F238E27FC236}">
                <a16:creationId xmlns:a16="http://schemas.microsoft.com/office/drawing/2014/main" id="{296E757E-800E-7C38-D639-CBD151AAD884}"/>
              </a:ext>
            </a:extLst>
          </p:cNvPr>
          <p:cNvPicPr>
            <a:picLocks noChangeAspect="1"/>
          </p:cNvPicPr>
          <p:nvPr/>
        </p:nvPicPr>
        <p:blipFill>
          <a:blip r:embed="rId3"/>
          <a:stretch>
            <a:fillRect/>
          </a:stretch>
        </p:blipFill>
        <p:spPr>
          <a:xfrm>
            <a:off x="6096000" y="1244549"/>
            <a:ext cx="5658640" cy="5029902"/>
          </a:xfrm>
          <a:prstGeom prst="rect">
            <a:avLst/>
          </a:prstGeom>
        </p:spPr>
      </p:pic>
    </p:spTree>
    <p:extLst>
      <p:ext uri="{BB962C8B-B14F-4D97-AF65-F5344CB8AC3E}">
        <p14:creationId xmlns:p14="http://schemas.microsoft.com/office/powerpoint/2010/main" val="2698438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Validaciones</a:t>
            </a:r>
            <a:r>
              <a:rPr lang="en-US" dirty="0"/>
              <a:t> custom</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339329" cy="3114993"/>
          </a:xfrm>
        </p:spPr>
        <p:txBody>
          <a:bodyPr/>
          <a:lstStyle/>
          <a:p>
            <a:r>
              <a:rPr lang="en-US" sz="2000" dirty="0" err="1"/>
              <a:t>También</a:t>
            </a:r>
            <a:r>
              <a:rPr lang="en-US" sz="2000" dirty="0"/>
              <a:t> </a:t>
            </a:r>
            <a:r>
              <a:rPr lang="en-US" sz="2000" dirty="0" err="1"/>
              <a:t>podemos</a:t>
            </a:r>
            <a:r>
              <a:rPr lang="en-US" sz="2000" dirty="0"/>
              <a:t> </a:t>
            </a:r>
            <a:r>
              <a:rPr lang="en-US" sz="2000" dirty="0" err="1"/>
              <a:t>personalizar</a:t>
            </a:r>
            <a:r>
              <a:rPr lang="en-US" sz="2000" dirty="0"/>
              <a:t> las </a:t>
            </a:r>
            <a:r>
              <a:rPr lang="en-US" sz="2000" dirty="0" err="1"/>
              <a:t>validaciones</a:t>
            </a:r>
            <a:r>
              <a:rPr lang="en-US" sz="2000" dirty="0"/>
              <a:t> para un </a:t>
            </a:r>
            <a:r>
              <a:rPr lang="en-US" sz="2000" dirty="0" err="1"/>
              <a:t>modelo</a:t>
            </a:r>
            <a:r>
              <a:rPr lang="en-US" sz="2000" dirty="0"/>
              <a:t>, </a:t>
            </a:r>
            <a:r>
              <a:rPr lang="en-US" sz="2000" dirty="0" err="1"/>
              <a:t>implementando</a:t>
            </a:r>
            <a:r>
              <a:rPr lang="en-US" sz="2000" dirty="0"/>
              <a:t> </a:t>
            </a:r>
            <a:r>
              <a:rPr lang="en-US" sz="2000" dirty="0" err="1"/>
              <a:t>el</a:t>
            </a:r>
            <a:r>
              <a:rPr lang="en-US" sz="2000" dirty="0"/>
              <a:t> </a:t>
            </a:r>
            <a:r>
              <a:rPr lang="en-US" sz="2000" dirty="0" err="1"/>
              <a:t>interfaz</a:t>
            </a:r>
            <a:r>
              <a:rPr lang="en-US" sz="2000" dirty="0"/>
              <a:t> </a:t>
            </a:r>
            <a:r>
              <a:rPr lang="en-US" sz="2000" dirty="0" err="1"/>
              <a:t>IValidatableObject</a:t>
            </a:r>
            <a:endParaRPr lang="en-US" sz="2000" dirty="0"/>
          </a:p>
        </p:txBody>
      </p:sp>
      <p:pic>
        <p:nvPicPr>
          <p:cNvPr id="4" name="Imagen 3">
            <a:extLst>
              <a:ext uri="{FF2B5EF4-FFF2-40B4-BE49-F238E27FC236}">
                <a16:creationId xmlns:a16="http://schemas.microsoft.com/office/drawing/2014/main" id="{F91CB144-302F-15E2-D9BE-5FDCA14F9C4C}"/>
              </a:ext>
            </a:extLst>
          </p:cNvPr>
          <p:cNvPicPr>
            <a:picLocks noChangeAspect="1"/>
          </p:cNvPicPr>
          <p:nvPr/>
        </p:nvPicPr>
        <p:blipFill>
          <a:blip r:embed="rId2"/>
          <a:stretch>
            <a:fillRect/>
          </a:stretch>
        </p:blipFill>
        <p:spPr>
          <a:xfrm>
            <a:off x="5657123" y="2456096"/>
            <a:ext cx="6239746" cy="3896269"/>
          </a:xfrm>
          <a:prstGeom prst="rect">
            <a:avLst/>
          </a:prstGeom>
        </p:spPr>
      </p:pic>
    </p:spTree>
    <p:extLst>
      <p:ext uri="{BB962C8B-B14F-4D97-AF65-F5344CB8AC3E}">
        <p14:creationId xmlns:p14="http://schemas.microsoft.com/office/powerpoint/2010/main" val="322217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a:t>
            </a:r>
            <a:r>
              <a:rPr lang="en-US" dirty="0" err="1"/>
              <a:t>modelos</a:t>
            </a:r>
            <a:r>
              <a:rPr lang="en-US" dirty="0"/>
              <a:t> de ASP.NET Core MVC</a:t>
            </a:r>
            <a:endParaRPr lang="en-ES" dirty="0"/>
          </a:p>
        </p:txBody>
      </p:sp>
      <p:pic>
        <p:nvPicPr>
          <p:cNvPr id="5" name="Marcador de posición de imagen 4" descr="Una fórmula de cálculo">
            <a:extLst>
              <a:ext uri="{FF2B5EF4-FFF2-40B4-BE49-F238E27FC236}">
                <a16:creationId xmlns:a16="http://schemas.microsoft.com/office/drawing/2014/main" id="{CD4F7A95-C2C4-B315-4BC2-90E5D70CC84B}"/>
              </a:ext>
            </a:extLst>
          </p:cNvPr>
          <p:cNvPicPr>
            <a:picLocks noGrp="1" noChangeAspect="1"/>
          </p:cNvPicPr>
          <p:nvPr>
            <p:ph type="pic" sz="quarter" idx="15"/>
          </p:nvPr>
        </p:nvPicPr>
        <p:blipFill>
          <a:blip r:embed="rId2"/>
          <a:srcRect l="15417" r="15417"/>
          <a:stretch>
            <a:fillRect/>
          </a:stretch>
        </p:blipFill>
        <p:spPr/>
      </p:pic>
    </p:spTree>
    <p:extLst>
      <p:ext uri="{BB962C8B-B14F-4D97-AF65-F5344CB8AC3E}">
        <p14:creationId xmlns:p14="http://schemas.microsoft.com/office/powerpoint/2010/main" val="3715023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Vistas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a:t>Dos </a:t>
            </a:r>
            <a:r>
              <a:rPr lang="en-US" dirty="0" err="1"/>
              <a:t>formas</a:t>
            </a:r>
            <a:r>
              <a:rPr lang="en-US" dirty="0"/>
              <a:t> de </a:t>
            </a:r>
            <a:r>
              <a:rPr lang="en-US" dirty="0" err="1"/>
              <a:t>crear</a:t>
            </a:r>
            <a:r>
              <a:rPr lang="en-US" dirty="0"/>
              <a:t> vistas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932962" cy="3114993"/>
          </a:xfrm>
        </p:spPr>
        <p:txBody>
          <a:bodyPr/>
          <a:lstStyle/>
          <a:p>
            <a:r>
              <a:rPr lang="en-US" sz="1600" dirty="0">
                <a:solidFill>
                  <a:schemeClr val="accent1"/>
                </a:solidFill>
              </a:rPr>
              <a:t>MVC: </a:t>
            </a:r>
            <a:r>
              <a:rPr lang="en-US" sz="1600" dirty="0" err="1"/>
              <a:t>Usando</a:t>
            </a:r>
            <a:r>
              <a:rPr lang="en-US" sz="1600" dirty="0"/>
              <a:t> </a:t>
            </a:r>
            <a:r>
              <a:rPr lang="en-US" sz="1600" dirty="0" err="1"/>
              <a:t>el</a:t>
            </a:r>
            <a:r>
              <a:rPr lang="en-US" sz="1600" dirty="0"/>
              <a:t> </a:t>
            </a:r>
            <a:r>
              <a:rPr lang="en-US" sz="1600" dirty="0" err="1"/>
              <a:t>propio</a:t>
            </a:r>
            <a:r>
              <a:rPr lang="en-US" sz="1600" dirty="0"/>
              <a:t> framework MVC </a:t>
            </a:r>
            <a:r>
              <a:rPr lang="en-US" sz="1600" dirty="0" err="1"/>
              <a:t>podemos</a:t>
            </a:r>
            <a:r>
              <a:rPr lang="en-US" sz="1600" dirty="0"/>
              <a:t> </a:t>
            </a:r>
            <a:r>
              <a:rPr lang="en-US" sz="1600" dirty="0" err="1"/>
              <a:t>crear</a:t>
            </a:r>
            <a:r>
              <a:rPr lang="en-US" sz="1600" dirty="0"/>
              <a:t> vistas</a:t>
            </a:r>
          </a:p>
          <a:p>
            <a:pPr lvl="1"/>
            <a:r>
              <a:rPr lang="en-US" sz="1400" dirty="0" err="1"/>
              <a:t>Desde</a:t>
            </a:r>
            <a:r>
              <a:rPr lang="en-US" sz="1400" dirty="0"/>
              <a:t> </a:t>
            </a:r>
            <a:r>
              <a:rPr lang="en-US" sz="1400" dirty="0" err="1"/>
              <a:t>el</a:t>
            </a:r>
            <a:r>
              <a:rPr lang="en-US" sz="1400" dirty="0"/>
              <a:t> </a:t>
            </a:r>
            <a:r>
              <a:rPr lang="en-US" sz="1400" dirty="0" err="1"/>
              <a:t>propio</a:t>
            </a:r>
            <a:r>
              <a:rPr lang="en-US" sz="1400" dirty="0"/>
              <a:t> </a:t>
            </a:r>
            <a:r>
              <a:rPr lang="en-US" sz="1400" dirty="0" err="1"/>
              <a:t>controlador</a:t>
            </a:r>
            <a:r>
              <a:rPr lang="en-US" sz="1400" dirty="0"/>
              <a:t> </a:t>
            </a:r>
            <a:r>
              <a:rPr lang="en-US" sz="1400" dirty="0" err="1"/>
              <a:t>llamando</a:t>
            </a:r>
            <a:r>
              <a:rPr lang="en-US" sz="1400" dirty="0"/>
              <a:t> al </a:t>
            </a:r>
            <a:r>
              <a:rPr lang="en-US" sz="1400" dirty="0" err="1"/>
              <a:t>método</a:t>
            </a:r>
            <a:r>
              <a:rPr lang="en-US" sz="1400" dirty="0"/>
              <a:t> View()</a:t>
            </a:r>
          </a:p>
          <a:p>
            <a:pPr lvl="1"/>
            <a:r>
              <a:rPr lang="en-US" sz="1400" dirty="0"/>
              <a:t>Las vistas son </a:t>
            </a:r>
            <a:r>
              <a:rPr lang="en-US" sz="1400" dirty="0" err="1"/>
              <a:t>ficheros</a:t>
            </a:r>
            <a:r>
              <a:rPr lang="en-US" sz="1400" dirty="0"/>
              <a:t> </a:t>
            </a:r>
            <a:r>
              <a:rPr lang="en-US" sz="1400" dirty="0" err="1"/>
              <a:t>en</a:t>
            </a:r>
            <a:r>
              <a:rPr lang="en-US" sz="1400" dirty="0"/>
              <a:t> </a:t>
            </a:r>
            <a:r>
              <a:rPr lang="en-US" sz="1400" dirty="0" err="1"/>
              <a:t>formato</a:t>
            </a:r>
            <a:r>
              <a:rPr lang="en-US" sz="1400" dirty="0"/>
              <a:t> </a:t>
            </a:r>
            <a:r>
              <a:rPr lang="en-US" sz="1400" dirty="0" err="1"/>
              <a:t>cshtml</a:t>
            </a:r>
            <a:r>
              <a:rPr lang="en-US" sz="1400" dirty="0"/>
              <a:t> con </a:t>
            </a:r>
            <a:r>
              <a:rPr lang="en-US" sz="1400" dirty="0" err="1"/>
              <a:t>sintaxis</a:t>
            </a:r>
            <a:r>
              <a:rPr lang="en-US" sz="1400" dirty="0"/>
              <a:t> razor</a:t>
            </a:r>
          </a:p>
          <a:p>
            <a:pPr lvl="1"/>
            <a:r>
              <a:rPr lang="en-US" sz="1400" dirty="0"/>
              <a:t>Se </a:t>
            </a:r>
            <a:r>
              <a:rPr lang="en-US" sz="1400" dirty="0" err="1"/>
              <a:t>localizan</a:t>
            </a:r>
            <a:r>
              <a:rPr lang="en-US" sz="1400" dirty="0"/>
              <a:t> </a:t>
            </a:r>
            <a:r>
              <a:rPr lang="en-US" sz="1400" dirty="0" err="1"/>
              <a:t>en</a:t>
            </a:r>
            <a:r>
              <a:rPr lang="en-US" sz="1400" dirty="0"/>
              <a:t> </a:t>
            </a:r>
            <a:r>
              <a:rPr lang="en-US" sz="1400" dirty="0" err="1"/>
              <a:t>el</a:t>
            </a:r>
            <a:r>
              <a:rPr lang="en-US" sz="1400" dirty="0"/>
              <a:t> </a:t>
            </a:r>
            <a:r>
              <a:rPr lang="en-US" sz="1400" dirty="0" err="1"/>
              <a:t>sistema</a:t>
            </a:r>
            <a:r>
              <a:rPr lang="en-US" sz="1400" dirty="0"/>
              <a:t> de </a:t>
            </a:r>
            <a:r>
              <a:rPr lang="en-US" sz="1400" dirty="0" err="1"/>
              <a:t>archivos</a:t>
            </a:r>
            <a:r>
              <a:rPr lang="en-US" sz="1400" dirty="0"/>
              <a:t> </a:t>
            </a:r>
            <a:r>
              <a:rPr lang="en-US" sz="1400" dirty="0" err="1"/>
              <a:t>por</a:t>
            </a:r>
            <a:r>
              <a:rPr lang="en-US" sz="1400" dirty="0"/>
              <a:t> </a:t>
            </a:r>
            <a:r>
              <a:rPr lang="en-US" sz="1400" dirty="0" err="1"/>
              <a:t>convención</a:t>
            </a:r>
            <a:endParaRPr lang="en-US" sz="1400" dirty="0"/>
          </a:p>
          <a:p>
            <a:r>
              <a:rPr lang="en-US" sz="1600" dirty="0">
                <a:solidFill>
                  <a:schemeClr val="accent1"/>
                </a:solidFill>
              </a:rPr>
              <a:t>Razor Pages: </a:t>
            </a:r>
            <a:r>
              <a:rPr lang="en-US" sz="1600" dirty="0"/>
              <a:t>Framework </a:t>
            </a:r>
            <a:r>
              <a:rPr lang="en-US" sz="1600" dirty="0" err="1"/>
              <a:t>más</a:t>
            </a:r>
            <a:r>
              <a:rPr lang="en-US" sz="1600" dirty="0"/>
              <a:t> nuevo </a:t>
            </a:r>
            <a:r>
              <a:rPr lang="en-US" sz="1600" dirty="0" err="1"/>
              <a:t>dedicado</a:t>
            </a:r>
            <a:r>
              <a:rPr lang="en-US" sz="1600" dirty="0"/>
              <a:t> </a:t>
            </a:r>
            <a:r>
              <a:rPr lang="en-US" sz="1600" dirty="0" err="1"/>
              <a:t>exclusivamente</a:t>
            </a:r>
            <a:r>
              <a:rPr lang="en-US" sz="1600" dirty="0"/>
              <a:t> a vistas</a:t>
            </a:r>
          </a:p>
          <a:p>
            <a:pPr lvl="1"/>
            <a:r>
              <a:rPr lang="en-US" sz="1400" dirty="0"/>
              <a:t>Una razor page es </a:t>
            </a:r>
            <a:r>
              <a:rPr lang="en-US" sz="1400" dirty="0" err="1"/>
              <a:t>autocontenida</a:t>
            </a:r>
            <a:r>
              <a:rPr lang="en-US" sz="1400" dirty="0"/>
              <a:t>, no </a:t>
            </a:r>
            <a:r>
              <a:rPr lang="en-US" sz="1400" dirty="0" err="1"/>
              <a:t>necesita</a:t>
            </a:r>
            <a:r>
              <a:rPr lang="en-US" sz="1400" dirty="0"/>
              <a:t> </a:t>
            </a:r>
            <a:r>
              <a:rPr lang="en-US" sz="1400" dirty="0" err="1"/>
              <a:t>controlador</a:t>
            </a:r>
            <a:endParaRPr lang="en-US" sz="1400" dirty="0"/>
          </a:p>
          <a:p>
            <a:pPr lvl="1"/>
            <a:r>
              <a:rPr lang="en-US" sz="1400" dirty="0" err="1"/>
              <a:t>Requiren</a:t>
            </a:r>
            <a:r>
              <a:rPr lang="en-US" sz="1400" dirty="0"/>
              <a:t> </a:t>
            </a:r>
            <a:r>
              <a:rPr lang="en-US" sz="1400" dirty="0" err="1"/>
              <a:t>menos</a:t>
            </a:r>
            <a:r>
              <a:rPr lang="en-US" sz="1400" dirty="0"/>
              <a:t> </a:t>
            </a:r>
            <a:r>
              <a:rPr lang="en-US" sz="1400" dirty="0" err="1"/>
              <a:t>código</a:t>
            </a:r>
            <a:r>
              <a:rPr lang="en-US" sz="1400" dirty="0"/>
              <a:t> “boilerplate”</a:t>
            </a:r>
          </a:p>
          <a:p>
            <a:pPr lvl="1"/>
            <a:r>
              <a:rPr lang="en-US" sz="1400" dirty="0" err="1"/>
              <a:t>Método</a:t>
            </a:r>
            <a:r>
              <a:rPr lang="en-US" sz="1400" dirty="0"/>
              <a:t> </a:t>
            </a:r>
            <a:r>
              <a:rPr lang="en-US" sz="1400" dirty="0" err="1"/>
              <a:t>recomendado</a:t>
            </a:r>
            <a:r>
              <a:rPr lang="en-US" sz="1400" dirty="0"/>
              <a:t> de </a:t>
            </a:r>
            <a:r>
              <a:rPr lang="en-US" sz="1400" dirty="0" err="1"/>
              <a:t>ahora</a:t>
            </a:r>
            <a:r>
              <a:rPr lang="en-US" sz="1400" dirty="0"/>
              <a:t> </a:t>
            </a:r>
            <a:r>
              <a:rPr lang="en-US" sz="1400" dirty="0" err="1"/>
              <a:t>en</a:t>
            </a:r>
            <a:r>
              <a:rPr lang="en-US" sz="1400" dirty="0"/>
              <a:t> </a:t>
            </a:r>
            <a:r>
              <a:rPr lang="en-US" sz="1400" dirty="0" err="1"/>
              <a:t>adelante</a:t>
            </a:r>
            <a:endParaRPr lang="en-US" sz="1400" dirty="0"/>
          </a:p>
        </p:txBody>
      </p:sp>
    </p:spTree>
    <p:extLst>
      <p:ext uri="{BB962C8B-B14F-4D97-AF65-F5344CB8AC3E}">
        <p14:creationId xmlns:p14="http://schemas.microsoft.com/office/powerpoint/2010/main" val="3876393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174350" cy="3114993"/>
          </a:xfrm>
        </p:spPr>
        <p:txBody>
          <a:bodyPr/>
          <a:lstStyle/>
          <a:p>
            <a:r>
              <a:rPr lang="en-US" sz="1600" dirty="0"/>
              <a:t>Al </a:t>
            </a:r>
            <a:r>
              <a:rPr lang="en-US" sz="1600" dirty="0" err="1"/>
              <a:t>igual</a:t>
            </a:r>
            <a:r>
              <a:rPr lang="en-US" sz="1600" dirty="0"/>
              <a:t> que </a:t>
            </a:r>
            <a:r>
              <a:rPr lang="en-US" sz="1600" dirty="0" err="1"/>
              <a:t>en</a:t>
            </a:r>
            <a:r>
              <a:rPr lang="en-US" sz="1600" dirty="0"/>
              <a:t> las minimal APIs, </a:t>
            </a:r>
            <a:r>
              <a:rPr lang="en-US" sz="1600" dirty="0" err="1"/>
              <a:t>podemos</a:t>
            </a:r>
            <a:r>
              <a:rPr lang="en-US" sz="1600" dirty="0"/>
              <a:t> </a:t>
            </a:r>
            <a:r>
              <a:rPr lang="en-US" sz="1600" dirty="0" err="1"/>
              <a:t>decorar</a:t>
            </a:r>
            <a:r>
              <a:rPr lang="en-US" sz="1600" dirty="0"/>
              <a:t> </a:t>
            </a:r>
            <a:r>
              <a:rPr lang="en-US" sz="1600" dirty="0" err="1"/>
              <a:t>los</a:t>
            </a:r>
            <a:r>
              <a:rPr lang="en-US" sz="1600" dirty="0"/>
              <a:t> endpoints para </a:t>
            </a:r>
            <a:r>
              <a:rPr lang="en-US" sz="1600" dirty="0" err="1"/>
              <a:t>generar</a:t>
            </a:r>
            <a:r>
              <a:rPr lang="en-US" sz="1600" dirty="0"/>
              <a:t> </a:t>
            </a:r>
            <a:r>
              <a:rPr lang="en-US" sz="1600" dirty="0" err="1"/>
              <a:t>mejor</a:t>
            </a:r>
            <a:r>
              <a:rPr lang="en-US" sz="1600" dirty="0"/>
              <a:t> </a:t>
            </a:r>
            <a:r>
              <a:rPr lang="en-US" sz="1600" dirty="0" err="1"/>
              <a:t>documentación</a:t>
            </a:r>
            <a:endParaRPr lang="en-US" sz="1600" dirty="0"/>
          </a:p>
          <a:p>
            <a:r>
              <a:rPr lang="en-US" sz="1600" dirty="0" err="1"/>
              <a:t>En</a:t>
            </a:r>
            <a:r>
              <a:rPr lang="en-US" sz="1600" dirty="0"/>
              <a:t> </a:t>
            </a:r>
            <a:r>
              <a:rPr lang="en-US" sz="1600" dirty="0" err="1"/>
              <a:t>este</a:t>
            </a:r>
            <a:r>
              <a:rPr lang="en-US" sz="1600" dirty="0"/>
              <a:t> </a:t>
            </a:r>
            <a:r>
              <a:rPr lang="en-US" sz="1600" dirty="0" err="1"/>
              <a:t>caso</a:t>
            </a:r>
            <a:r>
              <a:rPr lang="en-US" sz="1600" dirty="0"/>
              <a:t> </a:t>
            </a:r>
            <a:r>
              <a:rPr lang="en-US" sz="1600" dirty="0" err="1"/>
              <a:t>los</a:t>
            </a:r>
            <a:r>
              <a:rPr lang="en-US" sz="1600" dirty="0"/>
              <a:t> endpoints se </a:t>
            </a:r>
            <a:r>
              <a:rPr lang="en-US" sz="1600" dirty="0" err="1"/>
              <a:t>decoran</a:t>
            </a:r>
            <a:r>
              <a:rPr lang="en-US" sz="1600" dirty="0"/>
              <a:t> con </a:t>
            </a:r>
            <a:r>
              <a:rPr lang="en-US" sz="1600" dirty="0" err="1"/>
              <a:t>atributos</a:t>
            </a:r>
            <a:endParaRPr lang="en-US" sz="1600" dirty="0"/>
          </a:p>
          <a:p>
            <a:endParaRPr lang="en-US" sz="1400" dirty="0"/>
          </a:p>
        </p:txBody>
      </p:sp>
      <p:pic>
        <p:nvPicPr>
          <p:cNvPr id="12" name="Imagen 11">
            <a:extLst>
              <a:ext uri="{FF2B5EF4-FFF2-40B4-BE49-F238E27FC236}">
                <a16:creationId xmlns:a16="http://schemas.microsoft.com/office/drawing/2014/main" id="{14D14F25-E007-B30D-56D5-12DE96F5234B}"/>
              </a:ext>
            </a:extLst>
          </p:cNvPr>
          <p:cNvPicPr>
            <a:picLocks noChangeAspect="1"/>
          </p:cNvPicPr>
          <p:nvPr/>
        </p:nvPicPr>
        <p:blipFill>
          <a:blip r:embed="rId2"/>
          <a:stretch>
            <a:fillRect/>
          </a:stretch>
        </p:blipFill>
        <p:spPr>
          <a:xfrm>
            <a:off x="7237932" y="2929167"/>
            <a:ext cx="4580843" cy="3221519"/>
          </a:xfrm>
          <a:prstGeom prst="rect">
            <a:avLst/>
          </a:prstGeom>
        </p:spPr>
      </p:pic>
    </p:spTree>
    <p:extLst>
      <p:ext uri="{BB962C8B-B14F-4D97-AF65-F5344CB8AC3E}">
        <p14:creationId xmlns:p14="http://schemas.microsoft.com/office/powerpoint/2010/main" val="703095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Versionado</a:t>
            </a:r>
            <a:r>
              <a:rPr lang="en-US" dirty="0"/>
              <a:t> de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441550" cy="3114993"/>
          </a:xfrm>
        </p:spPr>
        <p:txBody>
          <a:bodyPr/>
          <a:lstStyle/>
          <a:p>
            <a:r>
              <a:rPr lang="en-US" sz="1400" dirty="0"/>
              <a:t>Se </a:t>
            </a:r>
            <a:r>
              <a:rPr lang="en-US" sz="1400" dirty="0" err="1"/>
              <a:t>puede</a:t>
            </a:r>
            <a:r>
              <a:rPr lang="en-US" sz="1400" dirty="0"/>
              <a:t> </a:t>
            </a:r>
            <a:r>
              <a:rPr lang="en-US" sz="1400" dirty="0" err="1"/>
              <a:t>configurar</a:t>
            </a:r>
            <a:r>
              <a:rPr lang="en-US" sz="1400" dirty="0"/>
              <a:t> swagger para </a:t>
            </a:r>
            <a:r>
              <a:rPr lang="en-US" sz="1400" dirty="0" err="1"/>
              <a:t>generar</a:t>
            </a:r>
            <a:r>
              <a:rPr lang="en-US" sz="1400" dirty="0"/>
              <a:t> </a:t>
            </a:r>
            <a:r>
              <a:rPr lang="en-US" sz="1400" dirty="0" err="1"/>
              <a:t>una</a:t>
            </a:r>
            <a:r>
              <a:rPr lang="en-US" sz="1400" dirty="0"/>
              <a:t> </a:t>
            </a:r>
            <a:r>
              <a:rPr lang="en-US" sz="1400" dirty="0" err="1"/>
              <a:t>especificación</a:t>
            </a:r>
            <a:r>
              <a:rPr lang="en-US" sz="1400" dirty="0"/>
              <a:t> de API </a:t>
            </a:r>
            <a:r>
              <a:rPr lang="en-US" sz="1400" dirty="0" err="1"/>
              <a:t>por</a:t>
            </a:r>
            <a:r>
              <a:rPr lang="en-US" sz="1400" dirty="0"/>
              <a:t> </a:t>
            </a:r>
            <a:r>
              <a:rPr lang="en-US" sz="1400" dirty="0" err="1"/>
              <a:t>cada</a:t>
            </a:r>
            <a:r>
              <a:rPr lang="en-US" sz="1400" dirty="0"/>
              <a:t> </a:t>
            </a:r>
            <a:r>
              <a:rPr lang="en-US" sz="1400" dirty="0" err="1"/>
              <a:t>versión</a:t>
            </a:r>
            <a:r>
              <a:rPr lang="en-US" sz="1400" dirty="0"/>
              <a:t>.</a:t>
            </a:r>
          </a:p>
          <a:p>
            <a:r>
              <a:rPr lang="en-US" sz="1400" dirty="0"/>
              <a:t>Se </a:t>
            </a:r>
            <a:r>
              <a:rPr lang="en-US" sz="1400" dirty="0" err="1"/>
              <a:t>puede</a:t>
            </a:r>
            <a:r>
              <a:rPr lang="en-US" sz="1400" dirty="0"/>
              <a:t> </a:t>
            </a:r>
            <a:r>
              <a:rPr lang="en-US" sz="1400" dirty="0" err="1"/>
              <a:t>configurar</a:t>
            </a:r>
            <a:r>
              <a:rPr lang="en-US" sz="1400" dirty="0"/>
              <a:t> </a:t>
            </a:r>
            <a:r>
              <a:rPr lang="en-US" sz="1400" dirty="0" err="1"/>
              <a:t>el</a:t>
            </a:r>
            <a:r>
              <a:rPr lang="en-US" sz="1400" dirty="0"/>
              <a:t> </a:t>
            </a:r>
            <a:r>
              <a:rPr lang="en-US" sz="1400" dirty="0" err="1"/>
              <a:t>interfaz</a:t>
            </a:r>
            <a:r>
              <a:rPr lang="en-US" sz="1400" dirty="0"/>
              <a:t> de swagger para </a:t>
            </a:r>
            <a:r>
              <a:rPr lang="en-US" sz="1400" dirty="0" err="1"/>
              <a:t>consumir</a:t>
            </a:r>
            <a:r>
              <a:rPr lang="en-US" sz="1400" dirty="0"/>
              <a:t> las </a:t>
            </a:r>
            <a:r>
              <a:rPr lang="en-US" sz="1400" dirty="0" err="1"/>
              <a:t>distintas</a:t>
            </a:r>
            <a:r>
              <a:rPr lang="en-US" sz="1400" dirty="0"/>
              <a:t> </a:t>
            </a:r>
            <a:r>
              <a:rPr lang="en-US" sz="1400" dirty="0" err="1"/>
              <a:t>versiones</a:t>
            </a:r>
            <a:r>
              <a:rPr lang="en-US" sz="1400" dirty="0"/>
              <a:t> del API</a:t>
            </a:r>
          </a:p>
          <a:p>
            <a:endParaRPr lang="en-US" sz="1400" dirty="0"/>
          </a:p>
        </p:txBody>
      </p:sp>
      <p:pic>
        <p:nvPicPr>
          <p:cNvPr id="5" name="Imagen 4">
            <a:extLst>
              <a:ext uri="{FF2B5EF4-FFF2-40B4-BE49-F238E27FC236}">
                <a16:creationId xmlns:a16="http://schemas.microsoft.com/office/drawing/2014/main" id="{FBA22E5F-286D-2518-9798-58696256F1C2}"/>
              </a:ext>
            </a:extLst>
          </p:cNvPr>
          <p:cNvPicPr>
            <a:picLocks noChangeAspect="1"/>
          </p:cNvPicPr>
          <p:nvPr/>
        </p:nvPicPr>
        <p:blipFill>
          <a:blip r:embed="rId2"/>
          <a:stretch>
            <a:fillRect/>
          </a:stretch>
        </p:blipFill>
        <p:spPr>
          <a:xfrm>
            <a:off x="844562" y="3752923"/>
            <a:ext cx="5958269" cy="2715056"/>
          </a:xfrm>
          <a:prstGeom prst="rect">
            <a:avLst/>
          </a:prstGeom>
        </p:spPr>
      </p:pic>
      <p:pic>
        <p:nvPicPr>
          <p:cNvPr id="10" name="Imagen 9">
            <a:extLst>
              <a:ext uri="{FF2B5EF4-FFF2-40B4-BE49-F238E27FC236}">
                <a16:creationId xmlns:a16="http://schemas.microsoft.com/office/drawing/2014/main" id="{439D9252-E8E7-7F76-BFCD-572F73109102}"/>
              </a:ext>
            </a:extLst>
          </p:cNvPr>
          <p:cNvPicPr>
            <a:picLocks noChangeAspect="1"/>
          </p:cNvPicPr>
          <p:nvPr/>
        </p:nvPicPr>
        <p:blipFill>
          <a:blip r:embed="rId3"/>
          <a:stretch>
            <a:fillRect/>
          </a:stretch>
        </p:blipFill>
        <p:spPr>
          <a:xfrm>
            <a:off x="6868964" y="3752923"/>
            <a:ext cx="4010696" cy="2512986"/>
          </a:xfrm>
          <a:prstGeom prst="rect">
            <a:avLst/>
          </a:prstGeom>
        </p:spPr>
      </p:pic>
    </p:spTree>
    <p:extLst>
      <p:ext uri="{BB962C8B-B14F-4D97-AF65-F5344CB8AC3E}">
        <p14:creationId xmlns:p14="http://schemas.microsoft.com/office/powerpoint/2010/main" val="3383246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Swagger con ASP.NET Core MVC</a:t>
            </a:r>
            <a:endParaRPr lang="en-ES" dirty="0"/>
          </a:p>
        </p:txBody>
      </p:sp>
      <p:pic>
        <p:nvPicPr>
          <p:cNvPr id="5" name="Marcador de posición de imagen 4" descr="Una fórmula de cálculo">
            <a:extLst>
              <a:ext uri="{FF2B5EF4-FFF2-40B4-BE49-F238E27FC236}">
                <a16:creationId xmlns:a16="http://schemas.microsoft.com/office/drawing/2014/main" id="{CD4F7A95-C2C4-B315-4BC2-90E5D70CC84B}"/>
              </a:ext>
            </a:extLst>
          </p:cNvPr>
          <p:cNvPicPr>
            <a:picLocks noGrp="1" noChangeAspect="1"/>
          </p:cNvPicPr>
          <p:nvPr>
            <p:ph type="pic" sz="quarter" idx="15"/>
          </p:nvPr>
        </p:nvPicPr>
        <p:blipFill>
          <a:blip r:embed="rId2"/>
          <a:srcRect l="15417" r="15417"/>
          <a:stretch>
            <a:fillRect/>
          </a:stretch>
        </p:blipFill>
        <p:spPr/>
      </p:pic>
    </p:spTree>
    <p:extLst>
      <p:ext uri="{BB962C8B-B14F-4D97-AF65-F5344CB8AC3E}">
        <p14:creationId xmlns:p14="http://schemas.microsoft.com/office/powerpoint/2010/main" val="160015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ASP.NET Core MVC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del patron MVC </a:t>
            </a:r>
            <a:r>
              <a:rPr lang="en-US" dirty="0" err="1"/>
              <a:t>en</a:t>
            </a:r>
            <a:r>
              <a:rPr lang="en-US" dirty="0"/>
              <a:t> ASP.NET Core</a:t>
            </a:r>
            <a:endParaRPr lang="en-ES" dirty="0"/>
          </a:p>
        </p:txBody>
      </p:sp>
    </p:spTree>
    <p:extLst>
      <p:ext uri="{BB962C8B-B14F-4D97-AF65-F5344CB8AC3E}">
        <p14:creationId xmlns:p14="http://schemas.microsoft.com/office/powerpoint/2010/main" val="2258213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El patron MVC</a:t>
            </a:r>
          </a:p>
          <a:p>
            <a:r>
              <a:rPr lang="en-US" dirty="0" err="1"/>
              <a:t>Controladores</a:t>
            </a:r>
            <a:endParaRPr lang="en-US" dirty="0"/>
          </a:p>
          <a:p>
            <a:r>
              <a:rPr lang="en-US" dirty="0" err="1"/>
              <a:t>Modelos</a:t>
            </a:r>
            <a:endParaRPr lang="en-US" dirty="0"/>
          </a:p>
          <a:p>
            <a:r>
              <a:rPr lang="en-US" dirty="0"/>
              <a:t>Vistas</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ASP.NET Core MVC</a:t>
            </a:r>
          </a:p>
        </p:txBody>
      </p:sp>
    </p:spTree>
    <p:extLst>
      <p:ext uri="{BB962C8B-B14F-4D97-AF65-F5344CB8AC3E}">
        <p14:creationId xmlns:p14="http://schemas.microsoft.com/office/powerpoint/2010/main" val="3974379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El </a:t>
            </a:r>
            <a:r>
              <a:rPr lang="en-US" dirty="0" err="1"/>
              <a:t>patrón</a:t>
            </a:r>
            <a:r>
              <a:rPr lang="en-US" dirty="0"/>
              <a:t> MVC</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Separación</a:t>
            </a:r>
            <a:r>
              <a:rPr lang="en-US" dirty="0"/>
              <a:t> del </a:t>
            </a:r>
            <a:r>
              <a:rPr lang="en-US" dirty="0" err="1"/>
              <a:t>codigo</a:t>
            </a:r>
            <a:r>
              <a:rPr lang="en-US" dirty="0"/>
              <a:t> de la </a:t>
            </a:r>
            <a:r>
              <a:rPr lang="en-US" dirty="0" err="1"/>
              <a:t>aplicación</a:t>
            </a:r>
            <a:r>
              <a:rPr lang="en-US" dirty="0"/>
              <a:t> </a:t>
            </a:r>
            <a:r>
              <a:rPr lang="en-US" dirty="0" err="1"/>
              <a:t>en</a:t>
            </a:r>
            <a:r>
              <a:rPr lang="en-US" dirty="0"/>
              <a:t> 3 </a:t>
            </a:r>
            <a:r>
              <a:rPr lang="en-US" dirty="0" err="1"/>
              <a:t>capas</a:t>
            </a:r>
            <a:r>
              <a:rPr lang="en-US" dirty="0"/>
              <a:t>, con </a:t>
            </a:r>
            <a:r>
              <a:rPr lang="en-US" dirty="0" err="1"/>
              <a:t>responsabilidad</a:t>
            </a:r>
            <a:r>
              <a:rPr lang="en-US" dirty="0"/>
              <a:t> </a:t>
            </a:r>
            <a:r>
              <a:rPr lang="en-US" dirty="0" err="1"/>
              <a:t>acotada</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889697" cy="3114993"/>
          </a:xfrm>
        </p:spPr>
        <p:txBody>
          <a:bodyPr/>
          <a:lstStyle/>
          <a:p>
            <a:r>
              <a:rPr lang="en-US" sz="2000" dirty="0" err="1">
                <a:solidFill>
                  <a:schemeClr val="accent1"/>
                </a:solidFill>
              </a:rPr>
              <a:t>Modelo</a:t>
            </a:r>
            <a:r>
              <a:rPr lang="en-US" sz="2000" dirty="0"/>
              <a:t>: </a:t>
            </a:r>
            <a:r>
              <a:rPr lang="en-US" sz="2000" dirty="0" err="1"/>
              <a:t>definición</a:t>
            </a:r>
            <a:r>
              <a:rPr lang="en-US" sz="2000" dirty="0"/>
              <a:t> de la </a:t>
            </a:r>
            <a:r>
              <a:rPr lang="en-US" sz="2000" dirty="0" err="1"/>
              <a:t>estructura</a:t>
            </a:r>
            <a:r>
              <a:rPr lang="en-US" sz="2000" dirty="0"/>
              <a:t> de </a:t>
            </a:r>
            <a:r>
              <a:rPr lang="en-US" sz="2000" dirty="0" err="1"/>
              <a:t>datos</a:t>
            </a:r>
            <a:r>
              <a:rPr lang="en-US" sz="2000" dirty="0"/>
              <a:t>, </a:t>
            </a:r>
            <a:r>
              <a:rPr lang="en-US" sz="2000" dirty="0" err="1"/>
              <a:t>independiente</a:t>
            </a:r>
            <a:r>
              <a:rPr lang="en-US" sz="2000" dirty="0"/>
              <a:t> de la </a:t>
            </a:r>
            <a:r>
              <a:rPr lang="en-US" sz="2000" dirty="0" err="1"/>
              <a:t>interfaz</a:t>
            </a:r>
            <a:endParaRPr lang="en-US" sz="2000" dirty="0"/>
          </a:p>
          <a:p>
            <a:r>
              <a:rPr lang="en-US" sz="2000" dirty="0">
                <a:solidFill>
                  <a:schemeClr val="accent1"/>
                </a:solidFill>
              </a:rPr>
              <a:t>Vista</a:t>
            </a:r>
            <a:r>
              <a:rPr lang="en-US" sz="2000" dirty="0"/>
              <a:t>: </a:t>
            </a:r>
            <a:r>
              <a:rPr lang="en-US" sz="2000" dirty="0" err="1"/>
              <a:t>representación</a:t>
            </a:r>
            <a:r>
              <a:rPr lang="en-US" sz="2000" dirty="0"/>
              <a:t> visual de </a:t>
            </a:r>
            <a:r>
              <a:rPr lang="en-US" sz="2000" dirty="0" err="1"/>
              <a:t>los</a:t>
            </a:r>
            <a:r>
              <a:rPr lang="en-US" sz="2000" dirty="0"/>
              <a:t> </a:t>
            </a:r>
            <a:r>
              <a:rPr lang="en-US" sz="2000" dirty="0" err="1"/>
              <a:t>datos</a:t>
            </a:r>
            <a:r>
              <a:rPr lang="en-US" sz="2000" dirty="0"/>
              <a:t> de </a:t>
            </a:r>
            <a:r>
              <a:rPr lang="en-US" sz="2000" dirty="0" err="1"/>
              <a:t>cara</a:t>
            </a:r>
            <a:r>
              <a:rPr lang="en-US" sz="2000" dirty="0"/>
              <a:t> al </a:t>
            </a:r>
            <a:r>
              <a:rPr lang="en-US" sz="2000" dirty="0" err="1"/>
              <a:t>usuario</a:t>
            </a:r>
            <a:endParaRPr lang="en-US" sz="2000" dirty="0"/>
          </a:p>
          <a:p>
            <a:r>
              <a:rPr lang="en-US" sz="2000" dirty="0" err="1">
                <a:solidFill>
                  <a:schemeClr val="accent1"/>
                </a:solidFill>
              </a:rPr>
              <a:t>Controlador</a:t>
            </a:r>
            <a:r>
              <a:rPr lang="en-US" sz="2000" dirty="0"/>
              <a:t>: </a:t>
            </a:r>
            <a:r>
              <a:rPr lang="en-US" sz="2000" dirty="0" err="1"/>
              <a:t>Coordina</a:t>
            </a:r>
            <a:r>
              <a:rPr lang="en-US" sz="2000" dirty="0"/>
              <a:t> la </a:t>
            </a:r>
            <a:r>
              <a:rPr lang="en-US" sz="2000" dirty="0" err="1"/>
              <a:t>comunicación</a:t>
            </a:r>
            <a:r>
              <a:rPr lang="en-US" sz="2000" dirty="0"/>
              <a:t> con </a:t>
            </a:r>
            <a:r>
              <a:rPr lang="en-US" sz="2000" dirty="0" err="1"/>
              <a:t>el</a:t>
            </a:r>
            <a:r>
              <a:rPr lang="en-US" sz="2000" dirty="0"/>
              <a:t> </a:t>
            </a:r>
            <a:r>
              <a:rPr lang="en-US" sz="2000" dirty="0" err="1"/>
              <a:t>usuario</a:t>
            </a:r>
            <a:r>
              <a:rPr lang="en-US" sz="2000" dirty="0"/>
              <a:t>, </a:t>
            </a:r>
            <a:r>
              <a:rPr lang="en-US" sz="2000" dirty="0" err="1"/>
              <a:t>realizando</a:t>
            </a:r>
            <a:r>
              <a:rPr lang="en-US" sz="2000" dirty="0"/>
              <a:t> las </a:t>
            </a:r>
            <a:r>
              <a:rPr lang="en-US" sz="2000" dirty="0" err="1"/>
              <a:t>operaciones</a:t>
            </a:r>
            <a:r>
              <a:rPr lang="en-US" sz="2000" dirty="0"/>
              <a:t> </a:t>
            </a:r>
            <a:r>
              <a:rPr lang="en-US" sz="2000" dirty="0" err="1"/>
              <a:t>solicitadas</a:t>
            </a:r>
            <a:endParaRPr lang="en-US" sz="2000" dirty="0"/>
          </a:p>
        </p:txBody>
      </p:sp>
      <p:pic>
        <p:nvPicPr>
          <p:cNvPr id="2" name="object 4">
            <a:extLst>
              <a:ext uri="{FF2B5EF4-FFF2-40B4-BE49-F238E27FC236}">
                <a16:creationId xmlns:a16="http://schemas.microsoft.com/office/drawing/2014/main" id="{8331634C-6A74-1766-34DA-1BE28D9A64CE}"/>
              </a:ext>
            </a:extLst>
          </p:cNvPr>
          <p:cNvPicPr/>
          <p:nvPr/>
        </p:nvPicPr>
        <p:blipFill>
          <a:blip r:embed="rId2" cstate="print"/>
          <a:stretch>
            <a:fillRect/>
          </a:stretch>
        </p:blipFill>
        <p:spPr>
          <a:xfrm>
            <a:off x="8081771" y="3275505"/>
            <a:ext cx="3610355" cy="2815922"/>
          </a:xfrm>
          <a:prstGeom prst="rect">
            <a:avLst/>
          </a:prstGeom>
        </p:spPr>
      </p:pic>
    </p:spTree>
    <p:extLst>
      <p:ext uri="{BB962C8B-B14F-4D97-AF65-F5344CB8AC3E}">
        <p14:creationId xmlns:p14="http://schemas.microsoft.com/office/powerpoint/2010/main" val="374652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a:t>Punto de entrada del API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012619" cy="3114993"/>
          </a:xfrm>
        </p:spPr>
        <p:txBody>
          <a:bodyPr/>
          <a:lstStyle/>
          <a:p>
            <a:r>
              <a:rPr lang="en-US" sz="2000" dirty="0" err="1"/>
              <a:t>Contienen</a:t>
            </a:r>
            <a:r>
              <a:rPr lang="en-US" sz="2000" dirty="0"/>
              <a:t> </a:t>
            </a:r>
            <a:r>
              <a:rPr lang="en-US" sz="2000" dirty="0" err="1"/>
              <a:t>acciones</a:t>
            </a:r>
            <a:r>
              <a:rPr lang="en-US" sz="2000" dirty="0"/>
              <a:t>, </a:t>
            </a:r>
            <a:r>
              <a:rPr lang="en-US" sz="2000" dirty="0" err="1"/>
              <a:t>cada</a:t>
            </a:r>
            <a:r>
              <a:rPr lang="en-US" sz="2000" dirty="0"/>
              <a:t> </a:t>
            </a:r>
            <a:r>
              <a:rPr lang="en-US" sz="2000" dirty="0" err="1"/>
              <a:t>una</a:t>
            </a:r>
            <a:r>
              <a:rPr lang="en-US" sz="2000" dirty="0"/>
              <a:t> </a:t>
            </a:r>
            <a:r>
              <a:rPr lang="en-US" sz="2000" dirty="0" err="1"/>
              <a:t>correspondiente</a:t>
            </a:r>
            <a:r>
              <a:rPr lang="en-US" sz="2000" dirty="0"/>
              <a:t> a un endpoint del API</a:t>
            </a:r>
          </a:p>
          <a:p>
            <a:r>
              <a:rPr lang="en-US" sz="2000" dirty="0"/>
              <a:t>Se </a:t>
            </a:r>
            <a:r>
              <a:rPr lang="en-US" sz="2000" dirty="0" err="1"/>
              <a:t>suelen</a:t>
            </a:r>
            <a:r>
              <a:rPr lang="en-US" sz="2000" dirty="0"/>
              <a:t> usar para </a:t>
            </a:r>
            <a:r>
              <a:rPr lang="en-US" sz="2000" dirty="0" err="1"/>
              <a:t>agrupar</a:t>
            </a:r>
            <a:r>
              <a:rPr lang="en-US" sz="2000" dirty="0"/>
              <a:t> </a:t>
            </a:r>
            <a:r>
              <a:rPr lang="en-US" sz="2000" dirty="0" err="1"/>
              <a:t>acciones</a:t>
            </a:r>
            <a:r>
              <a:rPr lang="en-US" sz="2000" dirty="0"/>
              <a:t> </a:t>
            </a:r>
            <a:r>
              <a:rPr lang="en-US" sz="2000" dirty="0" err="1"/>
              <a:t>sobre</a:t>
            </a:r>
            <a:r>
              <a:rPr lang="en-US" sz="2000" dirty="0"/>
              <a:t> un </a:t>
            </a:r>
            <a:r>
              <a:rPr lang="en-US" sz="2000" dirty="0" err="1"/>
              <a:t>mismo</a:t>
            </a:r>
            <a:r>
              <a:rPr lang="en-US" sz="2000" dirty="0"/>
              <a:t> </a:t>
            </a:r>
            <a:r>
              <a:rPr lang="en-US" sz="2000" dirty="0" err="1"/>
              <a:t>recurso</a:t>
            </a:r>
            <a:endParaRPr lang="en-US" sz="2000" dirty="0"/>
          </a:p>
          <a:p>
            <a:r>
              <a:rPr lang="en-US" sz="2000" dirty="0"/>
              <a:t>Deben </a:t>
            </a:r>
            <a:r>
              <a:rPr lang="en-US" sz="2000" dirty="0" err="1"/>
              <a:t>heredar</a:t>
            </a:r>
            <a:r>
              <a:rPr lang="en-US" sz="2000" dirty="0"/>
              <a:t> de </a:t>
            </a:r>
            <a:r>
              <a:rPr lang="en-US" sz="2000" dirty="0" err="1"/>
              <a:t>ControllerBase</a:t>
            </a:r>
            <a:endParaRPr lang="en-US" sz="2000" dirty="0"/>
          </a:p>
          <a:p>
            <a:r>
              <a:rPr lang="en-US" sz="2000" dirty="0"/>
              <a:t>Se </a:t>
            </a:r>
            <a:r>
              <a:rPr lang="en-US" sz="2000" dirty="0" err="1"/>
              <a:t>añaden</a:t>
            </a:r>
            <a:r>
              <a:rPr lang="en-US" sz="2000" dirty="0"/>
              <a:t> al </a:t>
            </a:r>
            <a:r>
              <a:rPr lang="en-US" sz="2000" dirty="0" err="1"/>
              <a:t>proyecto</a:t>
            </a:r>
            <a:r>
              <a:rPr lang="en-US" sz="2000" dirty="0"/>
              <a:t> </a:t>
            </a:r>
            <a:r>
              <a:rPr lang="en-US" sz="2000" dirty="0" err="1"/>
              <a:t>mediante</a:t>
            </a:r>
            <a:r>
              <a:rPr lang="en-US" sz="2000" dirty="0"/>
              <a:t> </a:t>
            </a:r>
            <a:r>
              <a:rPr lang="en-US" sz="2000" dirty="0" err="1"/>
              <a:t>servicios</a:t>
            </a:r>
            <a:r>
              <a:rPr lang="en-US" sz="2000" dirty="0"/>
              <a:t> y middleware</a:t>
            </a:r>
          </a:p>
        </p:txBody>
      </p:sp>
      <p:pic>
        <p:nvPicPr>
          <p:cNvPr id="3" name="object 4">
            <a:extLst>
              <a:ext uri="{FF2B5EF4-FFF2-40B4-BE49-F238E27FC236}">
                <a16:creationId xmlns:a16="http://schemas.microsoft.com/office/drawing/2014/main" id="{7CC6F4DB-B58E-3340-C1EF-F9C504463A06}"/>
              </a:ext>
            </a:extLst>
          </p:cNvPr>
          <p:cNvPicPr/>
          <p:nvPr/>
        </p:nvPicPr>
        <p:blipFill>
          <a:blip r:embed="rId2" cstate="print"/>
          <a:stretch>
            <a:fillRect/>
          </a:stretch>
        </p:blipFill>
        <p:spPr>
          <a:xfrm>
            <a:off x="7332776" y="4399729"/>
            <a:ext cx="4431665" cy="1903792"/>
          </a:xfrm>
          <a:prstGeom prst="rect">
            <a:avLst/>
          </a:prstGeom>
        </p:spPr>
      </p:pic>
      <p:pic>
        <p:nvPicPr>
          <p:cNvPr id="4" name="object 4">
            <a:extLst>
              <a:ext uri="{FF2B5EF4-FFF2-40B4-BE49-F238E27FC236}">
                <a16:creationId xmlns:a16="http://schemas.microsoft.com/office/drawing/2014/main" id="{C3DAE31C-0370-78AC-AE56-37D08813962C}"/>
              </a:ext>
            </a:extLst>
          </p:cNvPr>
          <p:cNvPicPr/>
          <p:nvPr/>
        </p:nvPicPr>
        <p:blipFill>
          <a:blip r:embed="rId3" cstate="print"/>
          <a:stretch>
            <a:fillRect/>
          </a:stretch>
        </p:blipFill>
        <p:spPr>
          <a:xfrm>
            <a:off x="7332776" y="1506375"/>
            <a:ext cx="3610355" cy="2516124"/>
          </a:xfrm>
          <a:prstGeom prst="rect">
            <a:avLst/>
          </a:prstGeom>
        </p:spPr>
      </p:pic>
    </p:spTree>
    <p:extLst>
      <p:ext uri="{BB962C8B-B14F-4D97-AF65-F5344CB8AC3E}">
        <p14:creationId xmlns:p14="http://schemas.microsoft.com/office/powerpoint/2010/main" val="3023031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Enrutamiento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La </a:t>
            </a:r>
            <a:r>
              <a:rPr lang="en-US" sz="1800" dirty="0" err="1"/>
              <a:t>ruta</a:t>
            </a:r>
            <a:r>
              <a:rPr lang="en-US" sz="1800" dirty="0"/>
              <a:t> base del </a:t>
            </a:r>
            <a:r>
              <a:rPr lang="en-US" sz="1800" dirty="0" err="1"/>
              <a:t>controlador</a:t>
            </a:r>
            <a:r>
              <a:rPr lang="en-US" sz="1800" dirty="0"/>
              <a:t> se </a:t>
            </a:r>
            <a:r>
              <a:rPr lang="en-US" sz="1800" dirty="0" err="1"/>
              <a:t>especifica</a:t>
            </a:r>
            <a:r>
              <a:rPr lang="en-US" sz="1800" dirty="0"/>
              <a:t> </a:t>
            </a:r>
            <a:r>
              <a:rPr lang="en-US" sz="1800" dirty="0" err="1"/>
              <a:t>mediante</a:t>
            </a:r>
            <a:r>
              <a:rPr lang="en-US" sz="1800" dirty="0"/>
              <a:t> </a:t>
            </a:r>
            <a:r>
              <a:rPr lang="en-US" sz="1800" dirty="0" err="1"/>
              <a:t>el</a:t>
            </a:r>
            <a:r>
              <a:rPr lang="en-US" sz="1800" dirty="0"/>
              <a:t> </a:t>
            </a:r>
            <a:r>
              <a:rPr lang="en-US" sz="1800" dirty="0" err="1"/>
              <a:t>atributo</a:t>
            </a:r>
            <a:r>
              <a:rPr lang="en-US" sz="1800" dirty="0"/>
              <a:t> Route</a:t>
            </a:r>
          </a:p>
          <a:p>
            <a:r>
              <a:rPr lang="en-US" sz="1800" dirty="0"/>
              <a:t>La </a:t>
            </a:r>
            <a:r>
              <a:rPr lang="en-US" sz="1800" dirty="0" err="1"/>
              <a:t>ruta</a:t>
            </a:r>
            <a:r>
              <a:rPr lang="en-US" sz="1800" dirty="0"/>
              <a:t> de </a:t>
            </a:r>
            <a:r>
              <a:rPr lang="en-US" sz="1800" dirty="0" err="1"/>
              <a:t>cada</a:t>
            </a:r>
            <a:r>
              <a:rPr lang="en-US" sz="1800" dirty="0"/>
              <a:t> </a:t>
            </a:r>
            <a:r>
              <a:rPr lang="en-US" sz="1800" dirty="0" err="1"/>
              <a:t>acción</a:t>
            </a:r>
            <a:r>
              <a:rPr lang="en-US" sz="1800" dirty="0"/>
              <a:t> y </a:t>
            </a:r>
            <a:r>
              <a:rPr lang="en-US" sz="1800" dirty="0" err="1"/>
              <a:t>el</a:t>
            </a:r>
            <a:r>
              <a:rPr lang="en-US" sz="1800" dirty="0"/>
              <a:t> verbo HTTP </a:t>
            </a:r>
            <a:r>
              <a:rPr lang="en-US" sz="1800" dirty="0" err="1"/>
              <a:t>correspondiente</a:t>
            </a:r>
            <a:r>
              <a:rPr lang="en-US" sz="1800" dirty="0"/>
              <a:t> se </a:t>
            </a:r>
            <a:r>
              <a:rPr lang="en-US" sz="1800" dirty="0" err="1"/>
              <a:t>especifican</a:t>
            </a:r>
            <a:r>
              <a:rPr lang="en-US" sz="1800" dirty="0"/>
              <a:t> </a:t>
            </a:r>
            <a:r>
              <a:rPr lang="en-US" sz="1800" dirty="0" err="1"/>
              <a:t>mediante</a:t>
            </a:r>
            <a:r>
              <a:rPr lang="en-US" sz="1800" dirty="0"/>
              <a:t> </a:t>
            </a:r>
            <a:r>
              <a:rPr lang="en-US" sz="1800" dirty="0" err="1"/>
              <a:t>atributos</a:t>
            </a:r>
            <a:r>
              <a:rPr lang="en-US" sz="1800" dirty="0"/>
              <a:t> </a:t>
            </a:r>
            <a:r>
              <a:rPr lang="en-US" sz="1800" dirty="0" err="1"/>
              <a:t>como</a:t>
            </a:r>
            <a:r>
              <a:rPr lang="en-US" sz="1800" dirty="0"/>
              <a:t> </a:t>
            </a:r>
            <a:r>
              <a:rPr lang="en-US" sz="1800" dirty="0" err="1"/>
              <a:t>HttpGet</a:t>
            </a:r>
            <a:endParaRPr lang="en-US" sz="1800" dirty="0"/>
          </a:p>
          <a:p>
            <a:pPr lvl="1"/>
            <a:r>
              <a:rPr lang="en-US" sz="1600" dirty="0"/>
              <a:t>El conjunto </a:t>
            </a:r>
            <a:r>
              <a:rPr lang="en-US" sz="1600" dirty="0" err="1"/>
              <a:t>ruta</a:t>
            </a:r>
            <a:r>
              <a:rPr lang="en-US" sz="1600" dirty="0"/>
              <a:t> + verbo </a:t>
            </a:r>
            <a:r>
              <a:rPr lang="en-US" sz="1600" dirty="0" err="1"/>
              <a:t>debe</a:t>
            </a:r>
            <a:r>
              <a:rPr lang="en-US" sz="1600" dirty="0"/>
              <a:t> ser </a:t>
            </a:r>
            <a:r>
              <a:rPr lang="en-US" sz="1600" dirty="0" err="1"/>
              <a:t>único</a:t>
            </a:r>
            <a:r>
              <a:rPr lang="en-US" sz="1600" dirty="0"/>
              <a:t> para </a:t>
            </a:r>
            <a:r>
              <a:rPr lang="en-US" sz="1600" dirty="0" err="1"/>
              <a:t>cada</a:t>
            </a:r>
            <a:r>
              <a:rPr lang="en-US" sz="1600" dirty="0"/>
              <a:t> </a:t>
            </a:r>
            <a:r>
              <a:rPr lang="en-US" sz="1600" dirty="0" err="1"/>
              <a:t>acción</a:t>
            </a:r>
            <a:endParaRPr lang="en-US" sz="1600" dirty="0"/>
          </a:p>
          <a:p>
            <a:r>
              <a:rPr lang="en-US" sz="1800" dirty="0"/>
              <a:t>Se </a:t>
            </a:r>
            <a:r>
              <a:rPr lang="en-US" sz="1800" dirty="0" err="1"/>
              <a:t>pueden</a:t>
            </a:r>
            <a:r>
              <a:rPr lang="en-US" sz="1800" dirty="0"/>
              <a:t> usar </a:t>
            </a:r>
            <a:r>
              <a:rPr lang="en-US" sz="1800" dirty="0" err="1"/>
              <a:t>ciertas</a:t>
            </a:r>
            <a:r>
              <a:rPr lang="en-US" sz="1800" dirty="0"/>
              <a:t> palabras </a:t>
            </a:r>
            <a:r>
              <a:rPr lang="en-US" sz="1800" dirty="0" err="1"/>
              <a:t>reservadas</a:t>
            </a:r>
            <a:r>
              <a:rPr lang="en-US" sz="1800" dirty="0"/>
              <a:t> para </a:t>
            </a:r>
            <a:r>
              <a:rPr lang="en-US" sz="1800" dirty="0" err="1"/>
              <a:t>evitar</a:t>
            </a:r>
            <a:r>
              <a:rPr lang="en-US" sz="1800" dirty="0"/>
              <a:t> magic-strings </a:t>
            </a:r>
            <a:r>
              <a:rPr lang="en-US" sz="1800" dirty="0" err="1"/>
              <a:t>en</a:t>
            </a:r>
            <a:r>
              <a:rPr lang="en-US" sz="1800" dirty="0"/>
              <a:t> las </a:t>
            </a:r>
            <a:r>
              <a:rPr lang="en-US" sz="1800" dirty="0" err="1"/>
              <a:t>rutas</a:t>
            </a:r>
            <a:r>
              <a:rPr lang="en-US" sz="1800" dirty="0"/>
              <a:t>:</a:t>
            </a:r>
          </a:p>
          <a:p>
            <a:pPr lvl="1"/>
            <a:r>
              <a:rPr lang="en-US" sz="1600" dirty="0">
                <a:solidFill>
                  <a:schemeClr val="accent1"/>
                </a:solidFill>
              </a:rPr>
              <a:t>[controller] </a:t>
            </a:r>
            <a:r>
              <a:rPr lang="en-US" sz="1600" dirty="0"/>
              <a:t>Para </a:t>
            </a:r>
            <a:r>
              <a:rPr lang="en-US" sz="1600" dirty="0" err="1"/>
              <a:t>referirnos</a:t>
            </a:r>
            <a:r>
              <a:rPr lang="en-US" sz="1600" dirty="0"/>
              <a:t> al </a:t>
            </a:r>
            <a:r>
              <a:rPr lang="en-US" sz="1600" dirty="0" err="1"/>
              <a:t>nombre</a:t>
            </a:r>
            <a:r>
              <a:rPr lang="en-US" sz="1600" dirty="0"/>
              <a:t> del </a:t>
            </a:r>
            <a:r>
              <a:rPr lang="en-US" sz="1600" dirty="0" err="1"/>
              <a:t>controlador</a:t>
            </a:r>
            <a:endParaRPr lang="en-US" sz="1600" dirty="0"/>
          </a:p>
          <a:p>
            <a:pPr lvl="1"/>
            <a:r>
              <a:rPr lang="en-US" sz="1600" dirty="0">
                <a:solidFill>
                  <a:schemeClr val="accent1"/>
                </a:solidFill>
              </a:rPr>
              <a:t>[action] </a:t>
            </a:r>
            <a:r>
              <a:rPr lang="en-US" sz="1600" dirty="0"/>
              <a:t>Para </a:t>
            </a:r>
            <a:r>
              <a:rPr lang="en-US" sz="1600" dirty="0" err="1"/>
              <a:t>referirnos</a:t>
            </a:r>
            <a:r>
              <a:rPr lang="en-US" sz="1600" dirty="0"/>
              <a:t> al </a:t>
            </a:r>
            <a:r>
              <a:rPr lang="en-US" sz="1600" dirty="0" err="1"/>
              <a:t>nombre</a:t>
            </a:r>
            <a:r>
              <a:rPr lang="en-US" sz="1600" dirty="0"/>
              <a:t> de la </a:t>
            </a:r>
            <a:r>
              <a:rPr lang="en-US" sz="1600" dirty="0" err="1"/>
              <a:t>acción</a:t>
            </a:r>
            <a:endParaRPr lang="en-US" sz="1600" dirty="0"/>
          </a:p>
        </p:txBody>
      </p:sp>
      <p:pic>
        <p:nvPicPr>
          <p:cNvPr id="2" name="object 4">
            <a:extLst>
              <a:ext uri="{FF2B5EF4-FFF2-40B4-BE49-F238E27FC236}">
                <a16:creationId xmlns:a16="http://schemas.microsoft.com/office/drawing/2014/main" id="{578E3B41-89BA-7578-36B2-3A946F52CAF7}"/>
              </a:ext>
            </a:extLst>
          </p:cNvPr>
          <p:cNvPicPr/>
          <p:nvPr/>
        </p:nvPicPr>
        <p:blipFill>
          <a:blip r:embed="rId2" cstate="print"/>
          <a:stretch>
            <a:fillRect/>
          </a:stretch>
        </p:blipFill>
        <p:spPr>
          <a:xfrm>
            <a:off x="7799086" y="2926447"/>
            <a:ext cx="3919728" cy="2066544"/>
          </a:xfrm>
          <a:prstGeom prst="rect">
            <a:avLst/>
          </a:prstGeom>
        </p:spPr>
      </p:pic>
    </p:spTree>
    <p:extLst>
      <p:ext uri="{BB962C8B-B14F-4D97-AF65-F5344CB8AC3E}">
        <p14:creationId xmlns:p14="http://schemas.microsoft.com/office/powerpoint/2010/main" val="1401875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a:t>Binding</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El modo de </a:t>
            </a:r>
            <a:r>
              <a:rPr lang="en-US" sz="1800" dirty="0" err="1"/>
              <a:t>mapear</a:t>
            </a:r>
            <a:r>
              <a:rPr lang="en-US" sz="1800" dirty="0"/>
              <a:t> </a:t>
            </a:r>
            <a:r>
              <a:rPr lang="en-US" sz="1800" dirty="0" err="1"/>
              <a:t>parámetros</a:t>
            </a:r>
            <a:r>
              <a:rPr lang="en-US" sz="1800" dirty="0"/>
              <a:t> se </a:t>
            </a:r>
            <a:r>
              <a:rPr lang="en-US" sz="1800" dirty="0" err="1"/>
              <a:t>especifica</a:t>
            </a:r>
            <a:r>
              <a:rPr lang="en-US" sz="1800" dirty="0"/>
              <a:t> con </a:t>
            </a:r>
            <a:r>
              <a:rPr lang="en-US" sz="1800" dirty="0" err="1"/>
              <a:t>atributos</a:t>
            </a:r>
            <a:r>
              <a:rPr lang="en-US" sz="1800" dirty="0"/>
              <a:t>:</a:t>
            </a:r>
          </a:p>
          <a:p>
            <a:pPr lvl="1"/>
            <a:r>
              <a:rPr lang="en-US" sz="1600" dirty="0" err="1"/>
              <a:t>FromRoute</a:t>
            </a:r>
            <a:endParaRPr lang="en-US" sz="1600" dirty="0"/>
          </a:p>
          <a:p>
            <a:pPr lvl="1"/>
            <a:r>
              <a:rPr lang="en-US" sz="1600" dirty="0" err="1"/>
              <a:t>FromQuery</a:t>
            </a:r>
            <a:endParaRPr lang="en-US" sz="1600" dirty="0"/>
          </a:p>
          <a:p>
            <a:pPr lvl="1"/>
            <a:r>
              <a:rPr lang="en-US" sz="1600" dirty="0" err="1"/>
              <a:t>FromBody</a:t>
            </a:r>
            <a:endParaRPr lang="en-US" sz="1600" dirty="0"/>
          </a:p>
          <a:p>
            <a:pPr lvl="1"/>
            <a:r>
              <a:rPr lang="en-US" sz="1600" dirty="0" err="1"/>
              <a:t>FromHeader</a:t>
            </a:r>
            <a:endParaRPr lang="en-US" sz="1600" dirty="0"/>
          </a:p>
          <a:p>
            <a:pPr lvl="1"/>
            <a:r>
              <a:rPr lang="en-US" sz="1600" dirty="0" err="1"/>
              <a:t>FromForm</a:t>
            </a:r>
            <a:endParaRPr lang="en-US" sz="1600" dirty="0"/>
          </a:p>
          <a:p>
            <a:pPr lvl="1"/>
            <a:r>
              <a:rPr lang="en-US" sz="1600" dirty="0" err="1"/>
              <a:t>FromServices</a:t>
            </a:r>
            <a:endParaRPr lang="en-US" sz="1600" dirty="0"/>
          </a:p>
        </p:txBody>
      </p:sp>
      <p:pic>
        <p:nvPicPr>
          <p:cNvPr id="5" name="object 4">
            <a:extLst>
              <a:ext uri="{FF2B5EF4-FFF2-40B4-BE49-F238E27FC236}">
                <a16:creationId xmlns:a16="http://schemas.microsoft.com/office/drawing/2014/main" id="{BC5938C4-17FF-8448-516D-7D0D1D2E7A73}"/>
              </a:ext>
            </a:extLst>
          </p:cNvPr>
          <p:cNvPicPr/>
          <p:nvPr/>
        </p:nvPicPr>
        <p:blipFill>
          <a:blip r:embed="rId2" cstate="print"/>
          <a:stretch>
            <a:fillRect/>
          </a:stretch>
        </p:blipFill>
        <p:spPr>
          <a:xfrm>
            <a:off x="7507162" y="2982431"/>
            <a:ext cx="3919728" cy="2066544"/>
          </a:xfrm>
          <a:prstGeom prst="rect">
            <a:avLst/>
          </a:prstGeom>
        </p:spPr>
      </p:pic>
    </p:spTree>
    <p:extLst>
      <p:ext uri="{BB962C8B-B14F-4D97-AF65-F5344CB8AC3E}">
        <p14:creationId xmlns:p14="http://schemas.microsoft.com/office/powerpoint/2010/main" val="312224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Respuestas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Una </a:t>
            </a:r>
            <a:r>
              <a:rPr lang="en-US" sz="1800" dirty="0" err="1"/>
              <a:t>acción</a:t>
            </a:r>
            <a:r>
              <a:rPr lang="en-US" sz="1800" dirty="0"/>
              <a:t> </a:t>
            </a:r>
            <a:r>
              <a:rPr lang="en-US" sz="1800" dirty="0" err="1"/>
              <a:t>puede</a:t>
            </a:r>
            <a:r>
              <a:rPr lang="en-US" sz="1800" dirty="0"/>
              <a:t> </a:t>
            </a:r>
            <a:r>
              <a:rPr lang="en-US" sz="1800" dirty="0" err="1"/>
              <a:t>devolver</a:t>
            </a:r>
            <a:r>
              <a:rPr lang="en-US" sz="1800" dirty="0"/>
              <a:t> </a:t>
            </a:r>
            <a:r>
              <a:rPr lang="en-US" sz="1800" dirty="0" err="1"/>
              <a:t>directamente</a:t>
            </a:r>
            <a:r>
              <a:rPr lang="en-US" sz="1800" dirty="0"/>
              <a:t> </a:t>
            </a:r>
            <a:r>
              <a:rPr lang="en-US" sz="1800" dirty="0" err="1"/>
              <a:t>el</a:t>
            </a:r>
            <a:r>
              <a:rPr lang="en-US" sz="1800" dirty="0"/>
              <a:t> </a:t>
            </a:r>
            <a:r>
              <a:rPr lang="en-US" sz="1800" dirty="0" err="1"/>
              <a:t>modelo</a:t>
            </a:r>
            <a:r>
              <a:rPr lang="en-US" sz="1800" dirty="0"/>
              <a:t> de </a:t>
            </a:r>
            <a:r>
              <a:rPr lang="en-US" sz="1800" dirty="0" err="1"/>
              <a:t>datos</a:t>
            </a:r>
            <a:endParaRPr lang="en-US" sz="1800" dirty="0"/>
          </a:p>
          <a:p>
            <a:pPr lvl="1"/>
            <a:r>
              <a:rPr lang="en-US" sz="1400" dirty="0"/>
              <a:t>Una </a:t>
            </a:r>
            <a:r>
              <a:rPr lang="en-US" sz="1400" dirty="0" err="1"/>
              <a:t>respuesta</a:t>
            </a:r>
            <a:r>
              <a:rPr lang="en-US" sz="1400" dirty="0"/>
              <a:t> con </a:t>
            </a:r>
            <a:r>
              <a:rPr lang="en-US" sz="1400" dirty="0" err="1"/>
              <a:t>modelo</a:t>
            </a:r>
            <a:r>
              <a:rPr lang="en-US" sz="1400" dirty="0"/>
              <a:t> de </a:t>
            </a:r>
            <a:r>
              <a:rPr lang="en-US" sz="1400" dirty="0" err="1"/>
              <a:t>datos</a:t>
            </a:r>
            <a:r>
              <a:rPr lang="en-US" sz="1400" dirty="0"/>
              <a:t> es </a:t>
            </a:r>
            <a:r>
              <a:rPr lang="en-US" sz="1400" dirty="0" err="1"/>
              <a:t>equivalente</a:t>
            </a:r>
            <a:r>
              <a:rPr lang="en-US" sz="1400" dirty="0"/>
              <a:t> a un 200 (OK).</a:t>
            </a:r>
          </a:p>
          <a:p>
            <a:r>
              <a:rPr lang="en-US" sz="1800" dirty="0"/>
              <a:t>Lo habitual es </a:t>
            </a:r>
            <a:r>
              <a:rPr lang="en-US" sz="1800" dirty="0" err="1"/>
              <a:t>devolver</a:t>
            </a:r>
            <a:r>
              <a:rPr lang="en-US" sz="1800" dirty="0"/>
              <a:t> </a:t>
            </a:r>
            <a:r>
              <a:rPr lang="en-US" sz="1800" dirty="0" err="1"/>
              <a:t>IActionResult</a:t>
            </a:r>
            <a:r>
              <a:rPr lang="en-US" sz="1800" dirty="0"/>
              <a:t>, para </a:t>
            </a:r>
            <a:r>
              <a:rPr lang="en-US" sz="1800" dirty="0" err="1"/>
              <a:t>poder</a:t>
            </a:r>
            <a:r>
              <a:rPr lang="en-US" sz="1800" dirty="0"/>
              <a:t> </a:t>
            </a:r>
            <a:r>
              <a:rPr lang="en-US" sz="1800" dirty="0" err="1"/>
              <a:t>emplear</a:t>
            </a:r>
            <a:r>
              <a:rPr lang="en-US" sz="1800" dirty="0"/>
              <a:t> </a:t>
            </a:r>
            <a:r>
              <a:rPr lang="en-US" sz="1800" dirty="0" err="1"/>
              <a:t>métodos</a:t>
            </a:r>
            <a:r>
              <a:rPr lang="en-US" sz="1800" dirty="0"/>
              <a:t> para </a:t>
            </a:r>
            <a:r>
              <a:rPr lang="en-US" sz="1800" dirty="0" err="1"/>
              <a:t>cada</a:t>
            </a:r>
            <a:r>
              <a:rPr lang="en-US" sz="1800" dirty="0"/>
              <a:t> </a:t>
            </a:r>
            <a:r>
              <a:rPr lang="en-US" sz="1800" dirty="0" err="1"/>
              <a:t>estado</a:t>
            </a:r>
            <a:r>
              <a:rPr lang="en-US" sz="1800" dirty="0"/>
              <a:t> HTTP </a:t>
            </a:r>
            <a:r>
              <a:rPr lang="en-US" sz="1800" dirty="0" err="1"/>
              <a:t>como</a:t>
            </a:r>
            <a:r>
              <a:rPr lang="en-US" sz="1800" dirty="0"/>
              <a:t>:</a:t>
            </a:r>
          </a:p>
          <a:p>
            <a:pPr lvl="1"/>
            <a:r>
              <a:rPr lang="en-US" sz="1400" dirty="0"/>
              <a:t>Ok()</a:t>
            </a:r>
          </a:p>
          <a:p>
            <a:pPr lvl="1"/>
            <a:r>
              <a:rPr lang="en-US" sz="1400" dirty="0" err="1"/>
              <a:t>NotFound</a:t>
            </a:r>
            <a:r>
              <a:rPr lang="en-US" sz="1400" dirty="0"/>
              <a:t>()</a:t>
            </a:r>
          </a:p>
          <a:p>
            <a:pPr lvl="1"/>
            <a:r>
              <a:rPr lang="en-US" sz="1400" dirty="0"/>
              <a:t>Created()</a:t>
            </a:r>
          </a:p>
          <a:p>
            <a:pPr lvl="1"/>
            <a:r>
              <a:rPr lang="en-US" sz="1400" dirty="0" err="1"/>
              <a:t>NoContent</a:t>
            </a:r>
            <a:r>
              <a:rPr lang="en-US" sz="1400" dirty="0"/>
              <a:t>()</a:t>
            </a:r>
          </a:p>
        </p:txBody>
      </p:sp>
      <p:pic>
        <p:nvPicPr>
          <p:cNvPr id="3" name="object 4">
            <a:extLst>
              <a:ext uri="{FF2B5EF4-FFF2-40B4-BE49-F238E27FC236}">
                <a16:creationId xmlns:a16="http://schemas.microsoft.com/office/drawing/2014/main" id="{34252155-DB3C-36F4-E781-17A240B96083}"/>
              </a:ext>
            </a:extLst>
          </p:cNvPr>
          <p:cNvPicPr/>
          <p:nvPr/>
        </p:nvPicPr>
        <p:blipFill>
          <a:blip r:embed="rId2" cstate="print"/>
          <a:stretch>
            <a:fillRect/>
          </a:stretch>
        </p:blipFill>
        <p:spPr>
          <a:xfrm>
            <a:off x="7714488" y="2982431"/>
            <a:ext cx="4087367" cy="2154936"/>
          </a:xfrm>
          <a:prstGeom prst="rect">
            <a:avLst/>
          </a:prstGeom>
        </p:spPr>
      </p:pic>
    </p:spTree>
    <p:extLst>
      <p:ext uri="{BB962C8B-B14F-4D97-AF65-F5344CB8AC3E}">
        <p14:creationId xmlns:p14="http://schemas.microsoft.com/office/powerpoint/2010/main" val="3642173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ApiController</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982431"/>
            <a:ext cx="5409240" cy="3636083"/>
          </a:xfrm>
        </p:spPr>
        <p:txBody>
          <a:bodyPr/>
          <a:lstStyle/>
          <a:p>
            <a:r>
              <a:rPr lang="en-US" sz="1800" dirty="0" err="1"/>
              <a:t>Aplicar</a:t>
            </a:r>
            <a:r>
              <a:rPr lang="en-US" sz="1800" dirty="0"/>
              <a:t> </a:t>
            </a:r>
            <a:r>
              <a:rPr lang="en-US" sz="1800" dirty="0" err="1"/>
              <a:t>el</a:t>
            </a:r>
            <a:r>
              <a:rPr lang="en-US" sz="1800" dirty="0"/>
              <a:t> </a:t>
            </a:r>
            <a:r>
              <a:rPr lang="en-US" sz="1800" dirty="0" err="1"/>
              <a:t>atributo</a:t>
            </a:r>
            <a:r>
              <a:rPr lang="en-US" sz="1800" dirty="0"/>
              <a:t> </a:t>
            </a:r>
            <a:r>
              <a:rPr lang="en-US" sz="1800" dirty="0" err="1"/>
              <a:t>ApiController</a:t>
            </a:r>
            <a:r>
              <a:rPr lang="en-US" sz="1800" dirty="0"/>
              <a:t> al </a:t>
            </a:r>
            <a:r>
              <a:rPr lang="en-US" sz="1800" dirty="0" err="1"/>
              <a:t>controlador</a:t>
            </a:r>
            <a:r>
              <a:rPr lang="en-US" sz="1800" dirty="0"/>
              <a:t>, </a:t>
            </a:r>
            <a:r>
              <a:rPr lang="en-US" sz="1800" dirty="0" err="1"/>
              <a:t>aplica</a:t>
            </a:r>
            <a:r>
              <a:rPr lang="en-US" sz="1800" dirty="0"/>
              <a:t> </a:t>
            </a:r>
            <a:r>
              <a:rPr lang="en-US" sz="1800" dirty="0" err="1"/>
              <a:t>ciertas</a:t>
            </a:r>
            <a:r>
              <a:rPr lang="en-US" sz="1800" dirty="0"/>
              <a:t> </a:t>
            </a:r>
            <a:r>
              <a:rPr lang="en-US" sz="1800" dirty="0" err="1"/>
              <a:t>reglas</a:t>
            </a:r>
            <a:r>
              <a:rPr lang="en-US" sz="1800" dirty="0"/>
              <a:t> </a:t>
            </a:r>
            <a:r>
              <a:rPr lang="en-US" sz="1800" dirty="0" err="1"/>
              <a:t>útiles</a:t>
            </a:r>
            <a:r>
              <a:rPr lang="en-US" sz="1800" dirty="0"/>
              <a:t> de forma </a:t>
            </a:r>
            <a:r>
              <a:rPr lang="en-US" sz="1800" dirty="0" err="1"/>
              <a:t>automática</a:t>
            </a:r>
            <a:endParaRPr lang="en-US" sz="1800" dirty="0"/>
          </a:p>
          <a:p>
            <a:pPr lvl="1"/>
            <a:r>
              <a:rPr lang="en-US" sz="1600" dirty="0"/>
              <a:t>Binding de </a:t>
            </a:r>
            <a:r>
              <a:rPr lang="en-US" sz="1600" dirty="0" err="1"/>
              <a:t>datos</a:t>
            </a:r>
            <a:r>
              <a:rPr lang="en-US" sz="1600" dirty="0"/>
              <a:t> </a:t>
            </a:r>
            <a:r>
              <a:rPr lang="en-US" sz="1600" dirty="0" err="1"/>
              <a:t>más</a:t>
            </a:r>
            <a:r>
              <a:rPr lang="en-US" sz="1600" dirty="0"/>
              <a:t> </a:t>
            </a:r>
            <a:r>
              <a:rPr lang="en-US" sz="1600" dirty="0" err="1"/>
              <a:t>inteligente</a:t>
            </a:r>
            <a:r>
              <a:rPr lang="en-US" sz="1600" dirty="0"/>
              <a:t>:</a:t>
            </a:r>
          </a:p>
          <a:p>
            <a:pPr lvl="2"/>
            <a:r>
              <a:rPr lang="en-US" sz="1400" dirty="0" err="1"/>
              <a:t>FromBody</a:t>
            </a:r>
            <a:r>
              <a:rPr lang="en-US" sz="1400" dirty="0"/>
              <a:t>: </a:t>
            </a:r>
            <a:r>
              <a:rPr lang="en-US" sz="1400" dirty="0" err="1"/>
              <a:t>inferido</a:t>
            </a:r>
            <a:r>
              <a:rPr lang="en-US" sz="1400" dirty="0"/>
              <a:t> para </a:t>
            </a:r>
            <a:r>
              <a:rPr lang="en-US" sz="1400" dirty="0" err="1"/>
              <a:t>tipos</a:t>
            </a:r>
            <a:r>
              <a:rPr lang="en-US" sz="1400" dirty="0"/>
              <a:t> </a:t>
            </a:r>
            <a:r>
              <a:rPr lang="en-US" sz="1400" dirty="0" err="1"/>
              <a:t>complejos</a:t>
            </a:r>
            <a:endParaRPr lang="en-US" sz="1400" dirty="0"/>
          </a:p>
          <a:p>
            <a:pPr lvl="2"/>
            <a:r>
              <a:rPr lang="en-US" sz="1400" dirty="0" err="1"/>
              <a:t>FromForm</a:t>
            </a:r>
            <a:r>
              <a:rPr lang="en-US" sz="1400" dirty="0"/>
              <a:t> para </a:t>
            </a:r>
            <a:r>
              <a:rPr lang="en-US" sz="1400" dirty="0" err="1"/>
              <a:t>ciertos</a:t>
            </a:r>
            <a:r>
              <a:rPr lang="en-US" sz="1400" dirty="0"/>
              <a:t> </a:t>
            </a:r>
            <a:r>
              <a:rPr lang="en-US" sz="1400" dirty="0" err="1"/>
              <a:t>tipos</a:t>
            </a:r>
            <a:r>
              <a:rPr lang="en-US" sz="1400" dirty="0"/>
              <a:t> de </a:t>
            </a:r>
            <a:r>
              <a:rPr lang="en-US" sz="1400" dirty="0" err="1"/>
              <a:t>datos</a:t>
            </a:r>
            <a:endParaRPr lang="en-US" sz="1400" dirty="0"/>
          </a:p>
          <a:p>
            <a:pPr lvl="2"/>
            <a:r>
              <a:rPr lang="en-US" sz="1400" dirty="0" err="1"/>
              <a:t>FromRoute</a:t>
            </a:r>
            <a:r>
              <a:rPr lang="en-US" sz="1400" dirty="0"/>
              <a:t> </a:t>
            </a:r>
            <a:r>
              <a:rPr lang="en-US" sz="1400" dirty="0" err="1"/>
              <a:t>si</a:t>
            </a:r>
            <a:r>
              <a:rPr lang="en-US" sz="1400" dirty="0"/>
              <a:t> </a:t>
            </a:r>
            <a:r>
              <a:rPr lang="en-US" sz="1400" dirty="0" err="1"/>
              <a:t>el</a:t>
            </a:r>
            <a:r>
              <a:rPr lang="en-US" sz="1400" dirty="0"/>
              <a:t> </a:t>
            </a:r>
            <a:r>
              <a:rPr lang="en-US" sz="1400" dirty="0" err="1"/>
              <a:t>nombre</a:t>
            </a:r>
            <a:r>
              <a:rPr lang="en-US" sz="1400" dirty="0"/>
              <a:t> coincide con un </a:t>
            </a:r>
            <a:r>
              <a:rPr lang="en-US" sz="1400" dirty="0" err="1"/>
              <a:t>parámetro</a:t>
            </a:r>
            <a:r>
              <a:rPr lang="en-US" sz="1400" dirty="0"/>
              <a:t> de la </a:t>
            </a:r>
            <a:r>
              <a:rPr lang="en-US" sz="1400" dirty="0" err="1"/>
              <a:t>ruta</a:t>
            </a:r>
            <a:endParaRPr lang="en-US" sz="1400" dirty="0"/>
          </a:p>
          <a:p>
            <a:pPr lvl="2"/>
            <a:r>
              <a:rPr lang="en-US" sz="1400" dirty="0" err="1"/>
              <a:t>FromQuery</a:t>
            </a:r>
            <a:r>
              <a:rPr lang="en-US" sz="1400" dirty="0"/>
              <a:t> para </a:t>
            </a:r>
            <a:r>
              <a:rPr lang="en-US" sz="1400" dirty="0" err="1"/>
              <a:t>el</a:t>
            </a:r>
            <a:r>
              <a:rPr lang="en-US" sz="1400" dirty="0"/>
              <a:t> resto</a:t>
            </a:r>
          </a:p>
          <a:p>
            <a:pPr lvl="1"/>
            <a:r>
              <a:rPr lang="en-US" sz="1600" dirty="0" err="1"/>
              <a:t>Validación</a:t>
            </a:r>
            <a:r>
              <a:rPr lang="en-US" sz="1600" dirty="0"/>
              <a:t> </a:t>
            </a:r>
            <a:r>
              <a:rPr lang="en-US" sz="1600" dirty="0" err="1"/>
              <a:t>automática</a:t>
            </a:r>
            <a:r>
              <a:rPr lang="en-US" sz="1600" dirty="0"/>
              <a:t> del model de </a:t>
            </a:r>
            <a:r>
              <a:rPr lang="en-US" sz="1600" dirty="0" err="1"/>
              <a:t>datos</a:t>
            </a:r>
            <a:endParaRPr lang="en-US" sz="1600" dirty="0"/>
          </a:p>
          <a:p>
            <a:pPr lvl="2"/>
            <a:r>
              <a:rPr lang="en-US" sz="1400" dirty="0"/>
              <a:t>No es </a:t>
            </a:r>
            <a:r>
              <a:rPr lang="en-US" sz="1400" dirty="0" err="1"/>
              <a:t>necesario</a:t>
            </a:r>
            <a:r>
              <a:rPr lang="en-US" sz="1400" dirty="0"/>
              <a:t> </a:t>
            </a:r>
            <a:r>
              <a:rPr lang="en-US" sz="1400" dirty="0" err="1"/>
              <a:t>llamar</a:t>
            </a:r>
            <a:r>
              <a:rPr lang="en-US" sz="1400" dirty="0"/>
              <a:t> a </a:t>
            </a:r>
            <a:r>
              <a:rPr lang="en-US" sz="1400" dirty="0" err="1"/>
              <a:t>ModelState.IsValid</a:t>
            </a:r>
            <a:endParaRPr lang="en-US" sz="1400" dirty="0"/>
          </a:p>
        </p:txBody>
      </p:sp>
      <p:pic>
        <p:nvPicPr>
          <p:cNvPr id="9" name="Imagen 8">
            <a:extLst>
              <a:ext uri="{FF2B5EF4-FFF2-40B4-BE49-F238E27FC236}">
                <a16:creationId xmlns:a16="http://schemas.microsoft.com/office/drawing/2014/main" id="{A0174F67-3F77-3840-BFE9-A79D636814C2}"/>
              </a:ext>
            </a:extLst>
          </p:cNvPr>
          <p:cNvPicPr>
            <a:picLocks noChangeAspect="1"/>
          </p:cNvPicPr>
          <p:nvPr/>
        </p:nvPicPr>
        <p:blipFill>
          <a:blip r:embed="rId2"/>
          <a:stretch>
            <a:fillRect/>
          </a:stretch>
        </p:blipFill>
        <p:spPr>
          <a:xfrm>
            <a:off x="6481665" y="2982431"/>
            <a:ext cx="5212119" cy="3127272"/>
          </a:xfrm>
          <a:prstGeom prst="rect">
            <a:avLst/>
          </a:prstGeom>
        </p:spPr>
      </p:pic>
    </p:spTree>
    <p:extLst>
      <p:ext uri="{BB962C8B-B14F-4D97-AF65-F5344CB8AC3E}">
        <p14:creationId xmlns:p14="http://schemas.microsoft.com/office/powerpoint/2010/main" val="19958654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4217</TotalTime>
  <Words>661</Words>
  <Application>Microsoft Office PowerPoint</Application>
  <PresentationFormat>Panorámica</PresentationFormat>
  <Paragraphs>105</Paragraphs>
  <Slides>21</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21</vt:i4>
      </vt:variant>
    </vt:vector>
  </HeadingPairs>
  <TitlesOfParts>
    <vt:vector size="38" baseType="lpstr">
      <vt:lpstr>Montserrat</vt:lpstr>
      <vt:lpstr>Montserrat Light</vt:lpstr>
      <vt:lpstr>Graphik</vt:lpstr>
      <vt:lpstr>Open Sans Light</vt:lpstr>
      <vt:lpstr>Arial</vt:lpstr>
      <vt:lpstr>Montserrat SemiBold</vt:lpstr>
      <vt:lpstr>Montserrat Bold</vt:lpstr>
      <vt:lpstr>Montserrat ExtraBold</vt:lpstr>
      <vt:lpstr>Montserrat Medium</vt:lpstr>
      <vt:lpstr>Calibri</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31</cp:revision>
  <dcterms:created xsi:type="dcterms:W3CDTF">2018-02-28T02:57:44Z</dcterms:created>
  <dcterms:modified xsi:type="dcterms:W3CDTF">2022-11-11T09:59:32Z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